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9" r:id="rId1"/>
  </p:sldMasterIdLst>
  <p:notesMasterIdLst>
    <p:notesMasterId r:id="rId67"/>
  </p:notesMasterIdLst>
  <p:sldIdLst>
    <p:sldId id="256" r:id="rId2"/>
    <p:sldId id="1113" r:id="rId3"/>
    <p:sldId id="296" r:id="rId4"/>
    <p:sldId id="297" r:id="rId5"/>
    <p:sldId id="264" r:id="rId6"/>
    <p:sldId id="267" r:id="rId7"/>
    <p:sldId id="263" r:id="rId8"/>
    <p:sldId id="1108" r:id="rId9"/>
    <p:sldId id="1109" r:id="rId10"/>
    <p:sldId id="275" r:id="rId11"/>
    <p:sldId id="1107" r:id="rId12"/>
    <p:sldId id="258" r:id="rId13"/>
    <p:sldId id="284" r:id="rId14"/>
    <p:sldId id="285" r:id="rId15"/>
    <p:sldId id="277" r:id="rId16"/>
    <p:sldId id="274" r:id="rId17"/>
    <p:sldId id="328" r:id="rId18"/>
    <p:sldId id="1148" r:id="rId19"/>
    <p:sldId id="1149" r:id="rId20"/>
    <p:sldId id="304" r:id="rId21"/>
    <p:sldId id="357" r:id="rId22"/>
    <p:sldId id="367" r:id="rId23"/>
    <p:sldId id="368" r:id="rId24"/>
    <p:sldId id="260" r:id="rId25"/>
    <p:sldId id="282" r:id="rId26"/>
    <p:sldId id="362" r:id="rId27"/>
    <p:sldId id="1090" r:id="rId28"/>
    <p:sldId id="1092" r:id="rId29"/>
    <p:sldId id="1091" r:id="rId30"/>
    <p:sldId id="1100" r:id="rId31"/>
    <p:sldId id="326" r:id="rId32"/>
    <p:sldId id="369" r:id="rId33"/>
    <p:sldId id="295" r:id="rId34"/>
    <p:sldId id="1097" r:id="rId35"/>
    <p:sldId id="283" r:id="rId36"/>
    <p:sldId id="286" r:id="rId37"/>
    <p:sldId id="259" r:id="rId38"/>
    <p:sldId id="281" r:id="rId39"/>
    <p:sldId id="1110" r:id="rId40"/>
    <p:sldId id="1111" r:id="rId41"/>
    <p:sldId id="299" r:id="rId42"/>
    <p:sldId id="300" r:id="rId43"/>
    <p:sldId id="301" r:id="rId44"/>
    <p:sldId id="303" r:id="rId45"/>
    <p:sldId id="1112" r:id="rId46"/>
    <p:sldId id="305" r:id="rId47"/>
    <p:sldId id="345" r:id="rId48"/>
    <p:sldId id="346" r:id="rId49"/>
    <p:sldId id="347" r:id="rId50"/>
    <p:sldId id="280" r:id="rId51"/>
    <p:sldId id="272" r:id="rId52"/>
    <p:sldId id="273" r:id="rId53"/>
    <p:sldId id="268" r:id="rId54"/>
    <p:sldId id="1140" r:id="rId55"/>
    <p:sldId id="1084" r:id="rId56"/>
    <p:sldId id="1089" r:id="rId57"/>
    <p:sldId id="1086" r:id="rId58"/>
    <p:sldId id="1043" r:id="rId59"/>
    <p:sldId id="291" r:id="rId60"/>
    <p:sldId id="288" r:id="rId61"/>
    <p:sldId id="1150" r:id="rId62"/>
    <p:sldId id="289" r:id="rId63"/>
    <p:sldId id="270" r:id="rId64"/>
    <p:sldId id="1153" r:id="rId65"/>
    <p:sldId id="1162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626"/>
    <p:restoredTop sz="96327"/>
  </p:normalViewPr>
  <p:slideViewPr>
    <p:cSldViewPr snapToGrid="0">
      <p:cViewPr>
        <p:scale>
          <a:sx n="70" d="100"/>
          <a:sy n="70" d="100"/>
        </p:scale>
        <p:origin x="1112" y="1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7" d="100"/>
        <a:sy n="1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9C5E-A7A5-224E-B73A-29B7E93A2B82}" type="datetimeFigureOut">
              <a:rPr lang="en-US" smtClean="0"/>
              <a:t>4/8/25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C3981-7E7B-2543-84C4-9861687C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93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 are going to discuss stress and healthy aging.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C3981-7E7B-2543-84C4-9861687C7E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25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fld id="{F21ED975-EAA7-D14C-BAEF-95AF0CF2428B}" type="slidenum">
              <a:rPr lang="en-US" sz="1200" b="0">
                <a:latin typeface="Monaco" charset="0"/>
              </a:rPr>
              <a:pPr/>
              <a:t>33</a:t>
            </a:fld>
            <a:endParaRPr lang="en-US" sz="1200" b="0">
              <a:latin typeface="Monaco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Where you fall in the zone is influenced by biological, behavioural and environmental influences.</a:t>
            </a: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fld id="{E3AA4764-E3A6-EA44-9395-273C824CE411}" type="slidenum">
              <a:rPr lang="en-US" sz="1200" b="0">
                <a:latin typeface="Monaco" charset="0"/>
              </a:rPr>
              <a:pPr/>
              <a:t>51</a:t>
            </a:fld>
            <a:endParaRPr lang="en-US" sz="1200" b="0">
              <a:latin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49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2000" dirty="0"/>
              <a:t>Curve A-optimization of function causes the individual to approach maximal levels of cognition</a:t>
            </a:r>
          </a:p>
          <a:p>
            <a:pPr>
              <a:defRPr/>
            </a:pPr>
            <a:r>
              <a:rPr lang="en-US" sz="2000" dirty="0"/>
              <a:t>Curve B- relatively good lifestyle habits  and typical engagement in work and leisure activities in young adulthood to middle age-BUT rapid rate of decline after 50.  May reflect inertial tendencies of individual not to adapt or compensate for changing mechanistic basis of cognition</a:t>
            </a:r>
          </a:p>
          <a:p>
            <a:pPr>
              <a:defRPr/>
            </a:pPr>
            <a:r>
              <a:rPr lang="en-US" sz="2000" dirty="0"/>
              <a:t>Curve C-Shows that late life improvements in cognitive functioning is possible if an individual engages in enriching activities of a quality and degree not typical of early adulthood.  Outcome not as good as A but not as bad as B.</a:t>
            </a:r>
          </a:p>
          <a:p>
            <a:pPr>
              <a:defRPr/>
            </a:pPr>
            <a:r>
              <a:rPr lang="en-US" sz="2000" dirty="0"/>
              <a:t>Curve D - maladaptive </a:t>
            </a:r>
            <a:r>
              <a:rPr lang="en-US" sz="2000" dirty="0" err="1"/>
              <a:t>behaviours</a:t>
            </a:r>
            <a:r>
              <a:rPr lang="en-US" sz="2000" dirty="0"/>
              <a:t> cause a precipitous loss of cognitive ability early in adult life</a:t>
            </a: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fld id="{4EF69805-8EA7-634C-8229-4091DEBF81C8}" type="slidenum">
              <a:rPr lang="en-US" sz="1200" b="0">
                <a:latin typeface="Monaco" charset="0"/>
              </a:rPr>
              <a:pPr/>
              <a:t>52</a:t>
            </a:fld>
            <a:endParaRPr lang="en-US" sz="1200" b="0">
              <a:latin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678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400"/>
              </a:spcBef>
              <a:defRPr sz="24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programming of the genome is controlled by the epigenome</a:t>
            </a:r>
          </a:p>
          <a:p>
            <a:pPr>
              <a:spcBef>
                <a:spcPts val="1400"/>
              </a:spcBef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epigenome is composed of two components:</a:t>
            </a:r>
          </a:p>
          <a:p>
            <a:pPr>
              <a:spcBef>
                <a:spcPts val="1400"/>
              </a:spcBef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1)  the </a:t>
            </a:r>
            <a:r>
              <a:rPr i="1"/>
              <a:t>chromatin</a:t>
            </a:r>
            <a:r>
              <a:t> which is associated with the DNA and</a:t>
            </a:r>
          </a:p>
          <a:p>
            <a:pPr>
              <a:spcBef>
                <a:spcPts val="1400"/>
              </a:spcBef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2)  </a:t>
            </a:r>
            <a:r>
              <a:rPr i="1"/>
              <a:t>DNA methylation</a:t>
            </a:r>
            <a:r>
              <a:t> which is part of the covalent structure of the genome and is therefore a stable long-term signal</a:t>
            </a:r>
          </a:p>
          <a:p>
            <a:pPr>
              <a:spcBef>
                <a:spcPts val="1900"/>
              </a:spcBef>
              <a:defRPr sz="32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 was long believed that DNA methylation is fixed and irreversible</a:t>
            </a:r>
          </a:p>
        </p:txBody>
      </p:sp>
    </p:spTree>
    <p:extLst>
      <p:ext uri="{BB962C8B-B14F-4D97-AF65-F5344CB8AC3E}">
        <p14:creationId xmlns:p14="http://schemas.microsoft.com/office/powerpoint/2010/main" val="1251518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What is experience?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Everything that you encounter both pre- and postnatally, as well as in adulthood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Examples are light, touch, sound, food, thoughts, injury, drugs, disease</a:t>
            </a:r>
          </a:p>
        </p:txBody>
      </p:sp>
    </p:spTree>
    <p:extLst>
      <p:ext uri="{BB962C8B-B14F-4D97-AF65-F5344CB8AC3E}">
        <p14:creationId xmlns:p14="http://schemas.microsoft.com/office/powerpoint/2010/main" val="1557353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9B224-B270-794A-AE90-895F351EB5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31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6233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https://www.gse.harvard.edu/sites/default/files//media/330x350-uk-cdc-core-capabilities.jpg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FD6EC-8F3E-F740-94D0-CC4D65C1F8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80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developingchild.harvard.edu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FD6EC-8F3E-F740-94D0-CC4D65C1F8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82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https://image.slidesharecdn.com/aragon-tomaspopulation-health-101beaver-170421032440/95/what-is-population-health-16-638.jpg?cb=1494391739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FD6EC-8F3E-F740-94D0-CC4D65C1F81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97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https://docsfortots.org/aces/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FD6EC-8F3E-F740-94D0-CC4D65C1F8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1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29704-A49A-2B63-BD9A-300F1EE06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DF8A36-2DB8-A7C4-C9AF-E196DC000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A4BC4-A2D8-9CCB-816E-F0A3E19F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39AB-D715-6D4A-9FA3-05561E91BBF1}" type="datetimeFigureOut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FDFB0-363F-43A1-7A69-DD256457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0277C-C922-D8A0-3372-5F6491507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926A-AE6F-124E-BA91-B4E2A356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9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3586F-58CE-14C0-B196-54C2CF9E5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9F3F3-AAF9-9C3C-10BD-603EE1C5D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F02D8-7D81-6853-C04F-12F1048C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39AB-D715-6D4A-9FA3-05561E91BBF1}" type="datetimeFigureOut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5ED5E-2CE6-4996-318B-BF8D8E82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EE94-3447-E42C-5354-3D63D26A3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926A-AE6F-124E-BA91-B4E2A356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8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7391A-C35F-2FDD-89DB-FF80214F6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8680D-9CB9-2961-C6C0-3FF948AB9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9E910-8AF3-9BA3-7D97-128AE523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39AB-D715-6D4A-9FA3-05561E91BBF1}" type="datetimeFigureOut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EE6C8-6EE3-6505-9613-D8802FFD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CAE-7570-BF1B-68D7-65C49686F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926A-AE6F-124E-BA91-B4E2A356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35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09600" y="256810"/>
            <a:ext cx="109728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09600" y="1435466"/>
            <a:ext cx="5386917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01472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8E7DD-F436-B153-6273-66BD5E551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5DAA6-D26E-2095-5B5B-CAD98F818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BBF10-0A8A-586D-4DD7-6B847A9D8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39AB-D715-6D4A-9FA3-05561E91BBF1}" type="datetimeFigureOut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E803D-0DD3-34FD-1E4D-EC5B7793E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924B9-D401-B10C-9B39-45ECE7F9A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926A-AE6F-124E-BA91-B4E2A356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3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0F742-7B30-E359-552A-69971867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731DE-9706-5EB2-8295-F20DC839E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D45ED-3D12-5123-B43F-0BC955246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39AB-D715-6D4A-9FA3-05561E91BBF1}" type="datetimeFigureOut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1DEAB-2849-0777-312B-D51837C38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20D0B-A49D-FE34-C2AE-A8695700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926A-AE6F-124E-BA91-B4E2A356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F450-04D3-A004-5FCF-E11D7132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A3A73-E115-AF13-2A1D-5B591B7B6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A1F42-184A-B40D-A967-40FB16150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D604E-8219-52B8-67B3-30450A46F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39AB-D715-6D4A-9FA3-05561E91BBF1}" type="datetimeFigureOut">
              <a:rPr lang="en-US" smtClean="0"/>
              <a:t>4/8/25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7493B-8CFC-A994-03D1-02648CF87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7E2D74-4FED-E876-A394-261D0B89C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926A-AE6F-124E-BA91-B4E2A356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63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7F4C-85A2-8B7C-FE62-80F294F80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6D2C8-33E5-159B-5CEC-9A14EA30C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B9811-3C6D-8C52-D611-221602BDE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11567-14C6-0C23-F551-AD3D40314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779179-4464-0476-7FC3-AC0B0C5F3F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2B1A6D-6B84-2170-78B8-27473498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39AB-D715-6D4A-9FA3-05561E91BBF1}" type="datetimeFigureOut">
              <a:rPr lang="en-US" smtClean="0"/>
              <a:t>4/8/25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00241-8E54-BA1C-9198-FF47A6F1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80E5A-A88A-AA94-9DE6-BB7C424D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926A-AE6F-124E-BA91-B4E2A356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4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34B8-7701-DBD9-E3CA-035E21C2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3AE02-2FAF-9C1A-9BEB-C65A6E7B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39AB-D715-6D4A-9FA3-05561E91BBF1}" type="datetimeFigureOut">
              <a:rPr lang="en-US" smtClean="0"/>
              <a:t>4/8/25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B6083-4260-AA8F-A6F1-8FF1C857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2D07B-A0F9-194E-DD8C-D3FC1BE70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926A-AE6F-124E-BA91-B4E2A356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4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EFC147-D325-001E-11F3-166A5C38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39AB-D715-6D4A-9FA3-05561E91BBF1}" type="datetimeFigureOut">
              <a:rPr lang="en-US" smtClean="0"/>
              <a:t>4/8/25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75F86D-955A-1493-59D4-05112415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FBC96-3E70-EE23-5917-F28AB1AAA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926A-AE6F-124E-BA91-B4E2A356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55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C6F42-04AF-AAC8-B64D-5D15C967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C0E57-73B0-8CA7-8069-99A381C5F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03DDD-A552-7757-1789-AFF39518E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8D9E3-C75A-9570-34CC-4E4BD6B24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39AB-D715-6D4A-9FA3-05561E91BBF1}" type="datetimeFigureOut">
              <a:rPr lang="en-US" smtClean="0"/>
              <a:t>4/8/25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0C731-8663-4743-8663-8A2C92AF3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86D5D-ED04-FE1A-D47A-4DA164F1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926A-AE6F-124E-BA91-B4E2A356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9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4F8D-C354-8EFD-88B3-1C73DE31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76D807-B898-552C-5376-535ED7308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62DA6-58C3-5CCE-8E94-E306CFB3A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DA630-54CE-789B-B12A-9138BE594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39AB-D715-6D4A-9FA3-05561E91BBF1}" type="datetimeFigureOut">
              <a:rPr lang="en-US" smtClean="0"/>
              <a:t>4/8/25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AE54A-0FFD-503F-C34A-BD4BC58ED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90AC3-379B-A72F-20E6-4F006685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926A-AE6F-124E-BA91-B4E2A356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9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BAD44E-E3F9-74E6-0FFD-3C391B29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93945-3386-543E-9950-29383D2AD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CD361-AEAC-E3D5-307B-714F44B45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E39AB-D715-6D4A-9FA3-05561E91BBF1}" type="datetimeFigureOut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61875-0D7D-1D98-6D5F-8A7B88359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7E472-D302-65A8-4D52-B83A10FFC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8926A-AE6F-124E-BA91-B4E2A3561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1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ca/imgres?imgurl=http://www.bruderheim.ca/media/149384/seniors_page_500x334.jpg&amp;imgrefurl=http://www.bruderheim.ca/living-here/seniors.aspx&amp;docid=GWJ0al_DO8cIDM&amp;tbnid=A_IxyL-gn24T9M:&amp;vet=10ahUKEwiKuKuritnTAhUW5mMKHVXZCawQMwhvKCswKw..i&amp;w=500&amp;h=334&amp;bih=602&amp;biw=1292&amp;q=seniors&amp;ved=0ahUKEwiKuKuritnTAhUW5mMKHVXZCawQMwhvKCswKw&amp;iact=mrc&amp;uact=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ted.com/speakers/elizabeth_blackbur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12121-5758-5DCD-2EF3-06D9E3EEB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84" y="610709"/>
            <a:ext cx="4334132" cy="435885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>
                <a:latin typeface="+mj-lt"/>
                <a:ea typeface="+mj-ea"/>
                <a:cs typeface="+mj-cs"/>
              </a:rPr>
              <a:t>Strengthening the Aging Brain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41F0930-D6DA-2AD3-9CF3-BBBC99851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47" y="998076"/>
            <a:ext cx="6780700" cy="3746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AC2CD8-4012-C7EE-6E40-DE6F59A65A25}"/>
              </a:ext>
            </a:extLst>
          </p:cNvPr>
          <p:cNvSpPr txBox="1"/>
          <p:nvPr/>
        </p:nvSpPr>
        <p:spPr>
          <a:xfrm>
            <a:off x="3099475" y="5371048"/>
            <a:ext cx="5993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Robbin Gibb, PhD</a:t>
            </a:r>
          </a:p>
          <a:p>
            <a:pPr algn="ctr"/>
            <a:r>
              <a:rPr lang="en-US" sz="2400" dirty="0"/>
              <a:t>Canadian Centre for </a:t>
            </a:r>
            <a:r>
              <a:rPr lang="en-US" sz="2400" dirty="0" err="1"/>
              <a:t>Behavioural</a:t>
            </a:r>
            <a:r>
              <a:rPr lang="en-US" sz="2400" dirty="0"/>
              <a:t> Neuroscience</a:t>
            </a:r>
          </a:p>
          <a:p>
            <a:pPr algn="ctr"/>
            <a:r>
              <a:rPr lang="en-US" sz="2400" dirty="0"/>
              <a:t>University of Lethbridge</a:t>
            </a:r>
          </a:p>
        </p:txBody>
      </p:sp>
      <p:pic>
        <p:nvPicPr>
          <p:cNvPr id="7" name="Picture 2" descr="University of Lethbridge - Wikipedia">
            <a:extLst>
              <a:ext uri="{FF2B5EF4-FFF2-40B4-BE49-F238E27FC236}">
                <a16:creationId xmlns:a16="http://schemas.microsoft.com/office/drawing/2014/main" id="{7FCF634B-5907-5AF9-F8D2-318F5E71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4" y="4969565"/>
            <a:ext cx="1280207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B7584B-7B78-C138-BF7D-4BB2808E2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13973"/>
            <a:ext cx="2862298" cy="12304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6FC4AD-5ED2-0602-D4C3-9AFD6039D3AF}"/>
              </a:ext>
            </a:extLst>
          </p:cNvPr>
          <p:cNvSpPr txBox="1"/>
          <p:nvPr/>
        </p:nvSpPr>
        <p:spPr>
          <a:xfrm>
            <a:off x="9185878" y="46883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1" dirty="0" err="1"/>
              <a:t>www.buildingbrains.ca</a:t>
            </a:r>
            <a:endParaRPr lang="en-CA" sz="1800" b="1" dirty="0"/>
          </a:p>
        </p:txBody>
      </p:sp>
    </p:spTree>
    <p:extLst>
      <p:ext uri="{BB962C8B-B14F-4D97-AF65-F5344CB8AC3E}">
        <p14:creationId xmlns:p14="http://schemas.microsoft.com/office/powerpoint/2010/main" val="15020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3"/>
    </mc:Choice>
    <mc:Fallback xmlns="">
      <p:transition spd="slow" advTm="753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 b="1" dirty="0">
                <a:solidFill>
                  <a:schemeClr val="tx1"/>
                </a:solidFill>
                <a:latin typeface="+mn-lt"/>
              </a:rPr>
              <a:t>NUMBER 1 NEED?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28625" indent="-428625">
              <a:spcBef>
                <a:spcPts val="900"/>
              </a:spcBef>
              <a:buClr>
                <a:srgbClr val="FFFFFF"/>
              </a:buClr>
              <a:defRPr sz="4000">
                <a:solidFill>
                  <a:srgbClr val="FFFFFF"/>
                </a:solidFill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7030A0"/>
                </a:solidFill>
              </a:rPr>
              <a:t>NEED FOR ONGOING, NURTURING RELATIONSHIPS</a:t>
            </a:r>
          </a:p>
        </p:txBody>
      </p:sp>
      <p:pic>
        <p:nvPicPr>
          <p:cNvPr id="145" name="image18.jpg" descr="serve and return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459164" y="2924176"/>
            <a:ext cx="5014913" cy="2808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47E70B52-4930-4DAC-A603-9FC214894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917" y="1423691"/>
            <a:ext cx="20955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Shape 172"/>
          <p:cNvSpPr/>
          <p:nvPr/>
        </p:nvSpPr>
        <p:spPr>
          <a:xfrm>
            <a:off x="7535862" y="2276476"/>
            <a:ext cx="923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Zapf Dingbats"/>
                <a:ea typeface="Zapf Dingbats"/>
                <a:cs typeface="Zapf Dingbats"/>
                <a:sym typeface="Zapf Dingbats"/>
              </a:defRPr>
            </a:lvl1pPr>
          </a:lstStyle>
          <a:p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53E992-984B-452B-A864-D55546FC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9" y="360584"/>
            <a:ext cx="4603991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+mn-lt"/>
              </a:rPr>
              <a:t>The BONDING HORMONE </a:t>
            </a:r>
            <a:br>
              <a:rPr lang="en-US" sz="4800" b="1" dirty="0">
                <a:latin typeface="+mn-lt"/>
              </a:rPr>
            </a:br>
            <a:r>
              <a:rPr lang="en-US" sz="2000" b="1" dirty="0">
                <a:latin typeface="+mn-lt"/>
              </a:rPr>
              <a:t>(aka the love hormone)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500F8D-F588-467D-A3F6-EADD3E01BFDD}"/>
              </a:ext>
            </a:extLst>
          </p:cNvPr>
          <p:cNvCxnSpPr/>
          <p:nvPr/>
        </p:nvCxnSpPr>
        <p:spPr>
          <a:xfrm>
            <a:off x="688494" y="1784771"/>
            <a:ext cx="517692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E14F66-8CCD-4A08-A18C-2DAAFE028245}"/>
              </a:ext>
            </a:extLst>
          </p:cNvPr>
          <p:cNvSpPr txBox="1"/>
          <p:nvPr/>
        </p:nvSpPr>
        <p:spPr>
          <a:xfrm>
            <a:off x="590368" y="1905506"/>
            <a:ext cx="827435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  <a:cs typeface="Times"/>
              </a:rPr>
              <a:t>Oxytocin 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imes"/>
              </a:rPr>
              <a:t>	</a:t>
            </a:r>
            <a:r>
              <a:rPr lang="en-US" sz="3200" dirty="0">
                <a:latin typeface="Century Gothic" panose="020B0502020202020204" pitchFamily="34" charset="0"/>
                <a:cs typeface="Times"/>
              </a:rPr>
              <a:t>buffers stress &amp; is present in higher levels in the company of an ”attached” or nurturing adult</a:t>
            </a:r>
          </a:p>
          <a:p>
            <a:endParaRPr lang="en-US" sz="3200" dirty="0">
              <a:latin typeface="Century Gothic" panose="020B0502020202020204" pitchFamily="34" charset="0"/>
              <a:cs typeface="Times"/>
            </a:endParaRPr>
          </a:p>
          <a:p>
            <a:r>
              <a:rPr lang="en-US" sz="3200" dirty="0">
                <a:latin typeface="Century Gothic" panose="020B0502020202020204" pitchFamily="34" charset="0"/>
                <a:cs typeface="Times"/>
              </a:rPr>
              <a:t>	is involved in brain plasticity &amp; this allows individuals to overcome adversity through relationships</a:t>
            </a:r>
          </a:p>
          <a:p>
            <a:endParaRPr lang="en-US" sz="2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cs typeface="Time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35E933-93EB-48AE-8105-1515B0EE5B95}"/>
              </a:ext>
            </a:extLst>
          </p:cNvPr>
          <p:cNvSpPr txBox="1"/>
          <p:nvPr/>
        </p:nvSpPr>
        <p:spPr>
          <a:xfrm>
            <a:off x="7058792" y="765232"/>
            <a:ext cx="39757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Resiliency is promoted by </a:t>
            </a:r>
          </a:p>
          <a:p>
            <a:pPr algn="ctr"/>
            <a:r>
              <a:rPr lang="en-US" sz="2800" dirty="0"/>
              <a:t>the release of </a:t>
            </a:r>
            <a:r>
              <a:rPr lang="en-US" sz="2800" b="1" dirty="0"/>
              <a:t>Oxytocin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36528D-7CAB-454B-AE51-F5D3C3DC1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61521">
            <a:off x="1015122" y="4244114"/>
            <a:ext cx="448222" cy="252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D7E004-5E55-483A-BB51-BD9E49B56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61521">
            <a:off x="1052839" y="2490083"/>
            <a:ext cx="427319" cy="241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57B55-3FEA-4944-90FE-095F3D98E4A6}"/>
              </a:ext>
            </a:extLst>
          </p:cNvPr>
          <p:cNvSpPr txBox="1"/>
          <p:nvPr/>
        </p:nvSpPr>
        <p:spPr>
          <a:xfrm>
            <a:off x="590368" y="5844226"/>
            <a:ext cx="107721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Century Gothic" panose="020B0502020202020204" pitchFamily="34" charset="0"/>
                <a:cs typeface="Times"/>
              </a:rPr>
              <a:t>Humans are </a:t>
            </a:r>
            <a:r>
              <a:rPr lang="en-US" sz="3200" b="1" dirty="0">
                <a:solidFill>
                  <a:srgbClr val="7030A0"/>
                </a:solidFill>
                <a:latin typeface="Century Gothic" panose="020B0502020202020204" pitchFamily="34" charset="0"/>
                <a:cs typeface="Times"/>
              </a:rPr>
              <a:t>social beings </a:t>
            </a:r>
            <a:r>
              <a:rPr lang="en-US" sz="3200" dirty="0">
                <a:solidFill>
                  <a:srgbClr val="7030A0"/>
                </a:solidFill>
                <a:latin typeface="Century Gothic" panose="020B0502020202020204" pitchFamily="34" charset="0"/>
                <a:cs typeface="Times"/>
              </a:rPr>
              <a:t>and thrive on relationships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Century Gothic" panose="020B0502020202020204" pitchFamily="34" charset="0"/>
                <a:cs typeface="Times"/>
              </a:rPr>
              <a:t>  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Century Gothic" panose="020B0502020202020204" pitchFamily="34" charset="0"/>
                <a:cs typeface="Times"/>
              </a:rPr>
              <a:t>=</a:t>
            </a:r>
          </a:p>
          <a:p>
            <a:pPr algn="ctr"/>
            <a:endParaRPr lang="en-US" sz="3200" dirty="0">
              <a:solidFill>
                <a:srgbClr val="7030A0"/>
              </a:solidFill>
              <a:latin typeface="Century Gothic" panose="020B0502020202020204" pitchFamily="34" charset="0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0397983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INTELLECTUAL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Lifelong learning.  </a:t>
            </a:r>
          </a:p>
          <a:p>
            <a:r>
              <a:rPr lang="en-US" sz="3600" dirty="0"/>
              <a:t>Actively pursuing new knowledge and or skills and sharing it and the joys that come with learning it.</a:t>
            </a:r>
          </a:p>
        </p:txBody>
      </p:sp>
    </p:spTree>
    <p:extLst>
      <p:ext uri="{BB962C8B-B14F-4D97-AF65-F5344CB8AC3E}">
        <p14:creationId xmlns:p14="http://schemas.microsoft.com/office/powerpoint/2010/main" val="1796928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SEDENTARY BEHAVIOUR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Activities that are characterized by sitting.</a:t>
            </a:r>
          </a:p>
          <a:p>
            <a:r>
              <a:rPr lang="en-US" sz="3600" dirty="0"/>
              <a:t>Adults spend ~70% of their time doing this</a:t>
            </a:r>
          </a:p>
          <a:p>
            <a:r>
              <a:rPr lang="en-US" sz="3600" dirty="0"/>
              <a:t>Older adults- even more</a:t>
            </a:r>
          </a:p>
          <a:p>
            <a:r>
              <a:rPr lang="en-US" sz="3600" dirty="0"/>
              <a:t>Associated with less successful aging: physically, psychologically, and socially</a:t>
            </a:r>
          </a:p>
        </p:txBody>
      </p:sp>
    </p:spTree>
    <p:extLst>
      <p:ext uri="{BB962C8B-B14F-4D97-AF65-F5344CB8AC3E}">
        <p14:creationId xmlns:p14="http://schemas.microsoft.com/office/powerpoint/2010/main" val="2122150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SEDENTARY BEHAVIOUR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BUT, no-one has ever characterized the nature of sedentary behavior and not all sedentary behavior is equal</a:t>
            </a:r>
          </a:p>
          <a:p>
            <a:r>
              <a:rPr lang="en-US" sz="3600" dirty="0"/>
              <a:t>Two  beneficial activities that are associated with sitting- </a:t>
            </a:r>
            <a:r>
              <a:rPr lang="en-US" sz="3600" i="1" dirty="0"/>
              <a:t>cognitive stimulation </a:t>
            </a:r>
            <a:r>
              <a:rPr lang="en-US" sz="3600" dirty="0" err="1"/>
              <a:t>ie</a:t>
            </a:r>
            <a:r>
              <a:rPr lang="en-US" sz="3600" dirty="0"/>
              <a:t> computer use and reading </a:t>
            </a:r>
          </a:p>
          <a:p>
            <a:pPr lvl="1"/>
            <a:r>
              <a:rPr lang="en-US" sz="3600" dirty="0"/>
              <a:t>Socializing </a:t>
            </a:r>
            <a:r>
              <a:rPr lang="en-US" sz="3600" i="0" dirty="0" err="1"/>
              <a:t>ie</a:t>
            </a:r>
            <a:r>
              <a:rPr lang="en-US" sz="3600" i="0" dirty="0"/>
              <a:t> BINGO and visiting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9810750" y="255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792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INTELLECTUAL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Crossword puzzles (Must be challenging)</a:t>
            </a:r>
          </a:p>
          <a:p>
            <a:r>
              <a:rPr lang="en-US" sz="3600" dirty="0"/>
              <a:t>Crafts or Arts</a:t>
            </a:r>
          </a:p>
          <a:p>
            <a:r>
              <a:rPr lang="en-US" sz="3600" dirty="0"/>
              <a:t>Educational Courses (U of L is free after 65)</a:t>
            </a:r>
          </a:p>
          <a:p>
            <a:r>
              <a:rPr lang="en-US" sz="3600" b="1" dirty="0"/>
              <a:t>Computer activities *</a:t>
            </a:r>
          </a:p>
          <a:p>
            <a:r>
              <a:rPr lang="en-US" sz="3600" b="1" dirty="0"/>
              <a:t>Reading*</a:t>
            </a:r>
          </a:p>
          <a:p>
            <a:endParaRPr lang="en-US" sz="36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837714" y="46046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2"/>
              </a:rPr>
              <a:t>  </a:t>
            </a:r>
            <a:endParaRPr kumimoji="0" lang="x-none" altLang="x-none" sz="10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2"/>
              </a:rPr>
              <a:t>00 × 334 - bruderheim.ca </a:t>
            </a: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0" name="Picture 2" descr="mage result for senior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4" y="460465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224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EXECUTIVE FUNCTIONS (EF)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set a skills that help us define and achieve goals.</a:t>
            </a:r>
          </a:p>
          <a:p>
            <a:r>
              <a:rPr lang="en-US" dirty="0"/>
              <a:t>Three main categories are working memory, cognitive flexibility, and </a:t>
            </a:r>
            <a:r>
              <a:rPr lang="en-US" dirty="0" err="1"/>
              <a:t>behavioural</a:t>
            </a:r>
            <a:r>
              <a:rPr lang="en-US" dirty="0"/>
              <a:t> inhibition.</a:t>
            </a:r>
          </a:p>
          <a:p>
            <a:pPr lvl="1"/>
            <a:r>
              <a:rPr lang="en-US" dirty="0"/>
              <a:t>Problem solving, attention, monitoring, planning and organizing materials, self-regulation, emotional control  etc.  contribute to the executive system.</a:t>
            </a:r>
          </a:p>
          <a:p>
            <a:r>
              <a:rPr lang="en-US" dirty="0"/>
              <a:t>Better EF skills are reflected by lifelong success</a:t>
            </a:r>
          </a:p>
          <a:p>
            <a:r>
              <a:rPr lang="en-US" dirty="0"/>
              <a:t>Connected to </a:t>
            </a:r>
            <a:r>
              <a:rPr lang="en-US" b="1" dirty="0"/>
              <a:t>emotional</a:t>
            </a:r>
            <a:r>
              <a:rPr lang="en-US" dirty="0"/>
              <a:t> centre to aid in interpreting situations</a:t>
            </a:r>
          </a:p>
        </p:txBody>
      </p:sp>
    </p:spTree>
    <p:extLst>
      <p:ext uri="{BB962C8B-B14F-4D97-AF65-F5344CB8AC3E}">
        <p14:creationId xmlns:p14="http://schemas.microsoft.com/office/powerpoint/2010/main" val="1198425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e capabil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97" y="164054"/>
            <a:ext cx="7049654" cy="652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0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BD40BE87-29EC-0D66-FA7D-48499F7A8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148" y="0"/>
            <a:ext cx="7243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42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multicolored lines&#10;&#10;AI-generated content may be incorrect.">
            <a:extLst>
              <a:ext uri="{FF2B5EF4-FFF2-40B4-BE49-F238E27FC236}">
                <a16:creationId xmlns:a16="http://schemas.microsoft.com/office/drawing/2014/main" id="{9AC8236B-706B-899C-00FE-6CEB71A40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941" y="-495668"/>
            <a:ext cx="7524510" cy="732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95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EBAC2-4BEA-D103-4EAB-3E814C52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we derive our genome</a:t>
            </a:r>
          </a:p>
        </p:txBody>
      </p:sp>
      <p:pic>
        <p:nvPicPr>
          <p:cNvPr id="4" name="Picture 4" descr="inheritance">
            <a:extLst>
              <a:ext uri="{FF2B5EF4-FFF2-40B4-BE49-F238E27FC236}">
                <a16:creationId xmlns:a16="http://schemas.microsoft.com/office/drawing/2014/main" id="{C9809098-E21A-2399-DC47-4BA8C68F9F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24" r="-55524"/>
          <a:stretch>
            <a:fillRect/>
          </a:stretch>
        </p:blipFill>
        <p:spPr>
          <a:xfrm>
            <a:off x="2745350" y="980947"/>
            <a:ext cx="9829807" cy="54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4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 cmpd="sng">
            <a:noFill/>
          </a:ln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WAYS TO IMPROVE EF?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129" y="169068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Language Learning &amp; Music</a:t>
            </a:r>
          </a:p>
          <a:p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Exercise, Sports</a:t>
            </a:r>
          </a:p>
          <a:p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Nutrition</a:t>
            </a:r>
          </a:p>
          <a:p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High Quality and Enough Sleep</a:t>
            </a:r>
          </a:p>
          <a:p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Mindfulness Practices (Yoga, Martial Arts)</a:t>
            </a:r>
          </a:p>
          <a:p>
            <a:r>
              <a:rPr lang="en-US" dirty="0">
                <a:solidFill>
                  <a:srgbClr val="002060"/>
                </a:solidFill>
                <a:latin typeface="Arial"/>
                <a:cs typeface="Arial"/>
              </a:rPr>
              <a:t>Protection from TOXIC stress</a:t>
            </a:r>
          </a:p>
          <a:p>
            <a:r>
              <a:rPr lang="en-US" dirty="0">
                <a:solidFill>
                  <a:srgbClr val="7030A0"/>
                </a:solidFill>
                <a:latin typeface="Arial"/>
                <a:cs typeface="Arial"/>
              </a:rPr>
              <a:t>PLAY with BBT (</a:t>
            </a:r>
            <a:r>
              <a:rPr lang="en-US" dirty="0" err="1">
                <a:solidFill>
                  <a:srgbClr val="7030A0"/>
                </a:solidFill>
                <a:latin typeface="Arial"/>
                <a:cs typeface="Arial"/>
              </a:rPr>
              <a:t>buildingbrains.ca</a:t>
            </a:r>
            <a:r>
              <a:rPr lang="en-US" dirty="0">
                <a:solidFill>
                  <a:srgbClr val="7030A0"/>
                </a:solidFill>
                <a:latin typeface="Arial"/>
                <a:cs typeface="Arial"/>
              </a:rPr>
              <a:t>)</a:t>
            </a:r>
          </a:p>
        </p:txBody>
      </p:sp>
      <p:pic>
        <p:nvPicPr>
          <p:cNvPr id="9" name="Picture 8" descr="A group of women playing with cards&#10;&#10;Description automatically generated">
            <a:extLst>
              <a:ext uri="{FF2B5EF4-FFF2-40B4-BE49-F238E27FC236}">
                <a16:creationId xmlns:a16="http://schemas.microsoft.com/office/drawing/2014/main" id="{845FBDCF-BC7E-04E0-C039-B4484A43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962" y="1323376"/>
            <a:ext cx="3789767" cy="25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53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title"/>
          </p:nvPr>
        </p:nvSpPr>
        <p:spPr>
          <a:xfrm flipH="1">
            <a:off x="10210799" y="1260389"/>
            <a:ext cx="490151" cy="15725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dirty="0">
              <a:latin typeface="Times" pitchFamily="2" charset="0"/>
              <a:cs typeface="Arial"/>
            </a:endParaRPr>
          </a:p>
        </p:txBody>
      </p:sp>
      <p:sp>
        <p:nvSpPr>
          <p:cNvPr id="432" name="Shape 432"/>
          <p:cNvSpPr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>
              <a:buClr>
                <a:srgbClr val="FFFFFF"/>
              </a:buClr>
              <a:defRPr sz="1800"/>
            </a:pPr>
            <a:r>
              <a:rPr sz="3200" dirty="0">
                <a:latin typeface="Arial"/>
                <a:cs typeface="Arial"/>
              </a:rPr>
              <a:t>Verbal skills (semantic fluency,vocabulary size, and picture naming) of bilinguals are generally weaker in each language compared to monolinguals</a:t>
            </a:r>
          </a:p>
          <a:p>
            <a:pPr lvl="0">
              <a:buClr>
                <a:srgbClr val="FFFFFF"/>
              </a:buClr>
              <a:defRPr sz="1800"/>
            </a:pPr>
            <a:r>
              <a:rPr sz="3200" dirty="0">
                <a:latin typeface="Arial"/>
                <a:cs typeface="Arial"/>
              </a:rPr>
              <a:t>HOWEVER</a:t>
            </a:r>
          </a:p>
          <a:p>
            <a:pPr lvl="0">
              <a:buClr>
                <a:srgbClr val="FFFFFF"/>
              </a:buClr>
              <a:defRPr sz="1800"/>
            </a:pPr>
            <a:r>
              <a:rPr lang="en-CA" sz="3200" dirty="0">
                <a:latin typeface="Arial"/>
                <a:cs typeface="Arial"/>
              </a:rPr>
              <a:t>Bilingualism is associated with higher cognitive reserve- as one ages, there is more brain capacity to deal with stroke, or injury if one is bilingual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C45A67-1A59-4845-8E77-BEB244662B1C}"/>
              </a:ext>
            </a:extLst>
          </p:cNvPr>
          <p:cNvSpPr txBox="1"/>
          <p:nvPr/>
        </p:nvSpPr>
        <p:spPr>
          <a:xfrm>
            <a:off x="1981200" y="617838"/>
            <a:ext cx="613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  <a:latin typeface="+mj-lt"/>
              </a:rPr>
              <a:t>Bilinguals</a:t>
            </a:r>
          </a:p>
        </p:txBody>
      </p:sp>
    </p:spTree>
    <p:extLst>
      <p:ext uri="{BB962C8B-B14F-4D97-AF65-F5344CB8AC3E}">
        <p14:creationId xmlns:p14="http://schemas.microsoft.com/office/powerpoint/2010/main" val="2717948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Playing an instrument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626" y="1428060"/>
            <a:ext cx="10515600" cy="4351338"/>
          </a:xfrm>
        </p:spPr>
        <p:txBody>
          <a:bodyPr>
            <a:noAutofit/>
          </a:bodyPr>
          <a:lstStyle/>
          <a:p>
            <a:r>
              <a:rPr lang="en-US" sz="4000" dirty="0"/>
              <a:t>Ensemble activity.  It involves:</a:t>
            </a:r>
          </a:p>
          <a:p>
            <a:pPr lvl="1"/>
            <a:r>
              <a:rPr lang="en-US" sz="4000" dirty="0"/>
              <a:t>Attention</a:t>
            </a:r>
          </a:p>
          <a:p>
            <a:pPr lvl="1"/>
            <a:r>
              <a:rPr lang="en-US" sz="4000" dirty="0"/>
              <a:t>Thinking Ahead</a:t>
            </a:r>
          </a:p>
          <a:p>
            <a:pPr lvl="1"/>
            <a:r>
              <a:rPr lang="en-US" sz="4000" dirty="0"/>
              <a:t>Remembering</a:t>
            </a:r>
          </a:p>
          <a:p>
            <a:pPr lvl="1"/>
            <a:r>
              <a:rPr lang="en-US" sz="4000" dirty="0"/>
              <a:t>Coordinating Movement</a:t>
            </a:r>
          </a:p>
          <a:p>
            <a:pPr lvl="1"/>
            <a:r>
              <a:rPr lang="en-US" sz="4000" dirty="0"/>
              <a:t>Monitoring feedback (ears, fingers, and/or lips)</a:t>
            </a:r>
          </a:p>
          <a:p>
            <a:pPr marL="457200" lvl="1" indent="0" algn="ctr">
              <a:buNone/>
            </a:pPr>
            <a:r>
              <a:rPr lang="en-US" sz="4000" dirty="0">
                <a:solidFill>
                  <a:srgbClr val="7030A0"/>
                </a:solidFill>
              </a:rPr>
              <a:t>Engages most of your brain</a:t>
            </a:r>
          </a:p>
        </p:txBody>
      </p:sp>
    </p:spTree>
    <p:extLst>
      <p:ext uri="{BB962C8B-B14F-4D97-AF65-F5344CB8AC3E}">
        <p14:creationId xmlns:p14="http://schemas.microsoft.com/office/powerpoint/2010/main" val="2475838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Benefits of Singing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Aerobic exercise- improves cardiovascular health</a:t>
            </a:r>
          </a:p>
          <a:p>
            <a:r>
              <a:rPr lang="en-US" dirty="0"/>
              <a:t>Increases blood oxygenation</a:t>
            </a:r>
          </a:p>
          <a:p>
            <a:r>
              <a:rPr lang="en-US" dirty="0"/>
              <a:t>Reduces stress</a:t>
            </a:r>
          </a:p>
          <a:p>
            <a:r>
              <a:rPr lang="en-US" dirty="0"/>
              <a:t>Improves general health across the lifespan</a:t>
            </a:r>
          </a:p>
          <a:p>
            <a:r>
              <a:rPr lang="en-US" dirty="0"/>
              <a:t>Activates multiple brain areas (pitch, rhythm, timbre, language)</a:t>
            </a:r>
          </a:p>
          <a:p>
            <a:r>
              <a:rPr lang="en-US" dirty="0"/>
              <a:t>Singing with others activates areas involved in social processing (OFC)</a:t>
            </a:r>
          </a:p>
          <a:p>
            <a:r>
              <a:rPr lang="en-US" dirty="0"/>
              <a:t>Strong indicator of good pronunciation in a foreign language (better imitator of speech)</a:t>
            </a:r>
          </a:p>
          <a:p>
            <a:endParaRPr lang="en-US" dirty="0">
              <a:solidFill>
                <a:srgbClr val="FFFB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11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EMOTIONAL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Takes personal responsibility for life decisions and outcomes</a:t>
            </a:r>
          </a:p>
          <a:p>
            <a:r>
              <a:rPr lang="en-US" sz="3600" dirty="0"/>
              <a:t>Emotional stability.  Able to regulate emotions and maintain an overall positive outlook</a:t>
            </a:r>
          </a:p>
        </p:txBody>
      </p:sp>
    </p:spTree>
    <p:extLst>
      <p:ext uri="{BB962C8B-B14F-4D97-AF65-F5344CB8AC3E}">
        <p14:creationId xmlns:p14="http://schemas.microsoft.com/office/powerpoint/2010/main" val="1629034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EMOTIONAL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Not anxious or sad</a:t>
            </a:r>
          </a:p>
          <a:p>
            <a:r>
              <a:rPr lang="en-US" sz="3600" dirty="0"/>
              <a:t>Feels valued</a:t>
            </a:r>
          </a:p>
          <a:p>
            <a:r>
              <a:rPr lang="en-US" sz="3600" b="1" dirty="0"/>
              <a:t>Interest and/or pleasure in usual activities *</a:t>
            </a:r>
          </a:p>
          <a:p>
            <a:r>
              <a:rPr lang="en-US" sz="3600" b="1" dirty="0"/>
              <a:t>Delighted or pleased with life*</a:t>
            </a:r>
          </a:p>
        </p:txBody>
      </p:sp>
    </p:spTree>
    <p:extLst>
      <p:ext uri="{BB962C8B-B14F-4D97-AF65-F5344CB8AC3E}">
        <p14:creationId xmlns:p14="http://schemas.microsoft.com/office/powerpoint/2010/main" val="566590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C2760-80EE-4659-8202-C28733459F7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alphaModFix amt="15000"/>
          </a:blip>
          <a:stretch>
            <a:fillRect/>
          </a:stretch>
        </p:blipFill>
        <p:spPr>
          <a:xfrm>
            <a:off x="2420964" y="247664"/>
            <a:ext cx="7350071" cy="6017061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619" name="Shape 619"/>
          <p:cNvSpPr>
            <a:spLocks noGrp="1"/>
          </p:cNvSpPr>
          <p:nvPr>
            <p:ph type="title"/>
          </p:nvPr>
        </p:nvSpPr>
        <p:spPr>
          <a:xfrm>
            <a:off x="3475366" y="385193"/>
            <a:ext cx="5712844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6000" dirty="0">
                <a:solidFill>
                  <a:srgbClr val="7030A0"/>
                </a:solidFill>
                <a:latin typeface="Century Gothic" panose="020B0502020202020204" pitchFamily="34" charset="0"/>
              </a:rPr>
              <a:t>What is stress? </a:t>
            </a:r>
          </a:p>
        </p:txBody>
      </p:sp>
      <p:sp>
        <p:nvSpPr>
          <p:cNvPr id="620" name="Shape 620"/>
          <p:cNvSpPr>
            <a:spLocks noGrp="1"/>
          </p:cNvSpPr>
          <p:nvPr>
            <p:ph type="body" idx="1"/>
          </p:nvPr>
        </p:nvSpPr>
        <p:spPr>
          <a:xfrm>
            <a:off x="543464" y="2640535"/>
            <a:ext cx="11648535" cy="2380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 body’s </a:t>
            </a:r>
            <a:r>
              <a:rPr lang="en-US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reaction to a change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that requires a physical, mental, or emotional adjustment or response</a:t>
            </a:r>
          </a:p>
          <a:p>
            <a:pPr marL="0" indent="0"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</a:p>
          <a:p>
            <a:pPr marL="0" indent="0"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stress can be caused by both </a:t>
            </a:r>
            <a:r>
              <a:rPr lang="en-US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good and bad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experiences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A06B7-3014-40F4-A517-015601137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7490">
            <a:off x="284077" y="2212782"/>
            <a:ext cx="725214" cy="4277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F1778AF-4BB2-4791-93B6-B4F6B53FB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35448">
            <a:off x="284077" y="3830766"/>
            <a:ext cx="725214" cy="42775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54C38A-7EB7-4B11-BC0D-877E4A7D9A91}"/>
              </a:ext>
            </a:extLst>
          </p:cNvPr>
          <p:cNvCxnSpPr/>
          <p:nvPr/>
        </p:nvCxnSpPr>
        <p:spPr>
          <a:xfrm>
            <a:off x="3475366" y="1710756"/>
            <a:ext cx="517692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430511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>
            <a:spLocks noGrp="1"/>
          </p:cNvSpPr>
          <p:nvPr>
            <p:ph type="title"/>
          </p:nvPr>
        </p:nvSpPr>
        <p:spPr>
          <a:xfrm>
            <a:off x="3475366" y="385193"/>
            <a:ext cx="5712844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6000" dirty="0">
                <a:solidFill>
                  <a:srgbClr val="7030A0"/>
                </a:solidFill>
                <a:latin typeface="Century Gothic" panose="020B0502020202020204" pitchFamily="34" charset="0"/>
              </a:rPr>
              <a:t>Types of stress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29C642-BCD3-4F64-BCD2-2B1F1012CAEB}"/>
              </a:ext>
            </a:extLst>
          </p:cNvPr>
          <p:cNvSpPr/>
          <p:nvPr/>
        </p:nvSpPr>
        <p:spPr>
          <a:xfrm>
            <a:off x="646981" y="1967176"/>
            <a:ext cx="4882551" cy="441636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EUSTRESS</a:t>
            </a:r>
          </a:p>
          <a:p>
            <a:pPr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positive stress caused by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good</a:t>
            </a:r>
            <a:r>
              <a:rPr lang="en-US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 experiences</a:t>
            </a:r>
          </a:p>
          <a:p>
            <a:pPr algn="ctr"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increases our performance (both physical &amp; mental)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88EEB8-0CA7-4C95-9D54-1109B613FB77}"/>
              </a:ext>
            </a:extLst>
          </p:cNvPr>
          <p:cNvSpPr/>
          <p:nvPr/>
        </p:nvSpPr>
        <p:spPr>
          <a:xfrm>
            <a:off x="6746934" y="1949923"/>
            <a:ext cx="4882551" cy="4433623"/>
          </a:xfrm>
          <a:prstGeom prst="rect">
            <a:avLst/>
          </a:prstGeom>
          <a:solidFill>
            <a:srgbClr val="FD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4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DISTRESS </a:t>
            </a:r>
          </a:p>
          <a:p>
            <a:pPr algn="ctr"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(toxic stress)</a:t>
            </a:r>
          </a:p>
          <a:p>
            <a:pPr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6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negative stressed caused by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bad</a:t>
            </a:r>
            <a:r>
              <a:rPr lang="en-US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 experiences </a:t>
            </a:r>
          </a:p>
          <a:p>
            <a:pPr algn="ctr"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decreases our performance (both physical &amp; mental)</a:t>
            </a:r>
          </a:p>
        </p:txBody>
      </p:sp>
      <p:pic>
        <p:nvPicPr>
          <p:cNvPr id="19" name="Graphic 18" descr="Add">
            <a:extLst>
              <a:ext uri="{FF2B5EF4-FFF2-40B4-BE49-F238E27FC236}">
                <a16:creationId xmlns:a16="http://schemas.microsoft.com/office/drawing/2014/main" id="{F4C167FE-8D33-45D6-9934-47C32801B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5574" y="2253250"/>
            <a:ext cx="493838" cy="493838"/>
          </a:xfrm>
          <a:prstGeom prst="rect">
            <a:avLst/>
          </a:prstGeom>
        </p:spPr>
      </p:pic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B711AF4C-46B8-486B-BF19-149B48A46B2F}"/>
              </a:ext>
            </a:extLst>
          </p:cNvPr>
          <p:cNvSpPr/>
          <p:nvPr/>
        </p:nvSpPr>
        <p:spPr>
          <a:xfrm>
            <a:off x="8917760" y="2446210"/>
            <a:ext cx="540899" cy="107917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6D83304-5EE5-4E57-A7FD-5120F67D5FFA}"/>
              </a:ext>
            </a:extLst>
          </p:cNvPr>
          <p:cNvCxnSpPr/>
          <p:nvPr/>
        </p:nvCxnSpPr>
        <p:spPr>
          <a:xfrm>
            <a:off x="3507536" y="1628667"/>
            <a:ext cx="517692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781726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>
            <a:spLocks noGrp="1"/>
          </p:cNvSpPr>
          <p:nvPr>
            <p:ph type="title"/>
          </p:nvPr>
        </p:nvSpPr>
        <p:spPr>
          <a:xfrm>
            <a:off x="2436620" y="332642"/>
            <a:ext cx="7318759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6000" dirty="0">
                <a:solidFill>
                  <a:srgbClr val="7030A0"/>
                </a:solidFill>
                <a:latin typeface="Century Gothic" panose="020B0502020202020204" pitchFamily="34" charset="0"/>
              </a:rPr>
              <a:t>Types of stress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B0325-FC26-465D-9667-F5823F109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03" y="1658205"/>
            <a:ext cx="7340183" cy="524708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941949-001B-40D3-8585-35B2B757A73E}"/>
              </a:ext>
            </a:extLst>
          </p:cNvPr>
          <p:cNvCxnSpPr/>
          <p:nvPr/>
        </p:nvCxnSpPr>
        <p:spPr>
          <a:xfrm>
            <a:off x="3475366" y="1573008"/>
            <a:ext cx="517692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835287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>
            <a:spLocks noGrp="1"/>
          </p:cNvSpPr>
          <p:nvPr>
            <p:ph type="title"/>
          </p:nvPr>
        </p:nvSpPr>
        <p:spPr>
          <a:xfrm>
            <a:off x="2436620" y="332642"/>
            <a:ext cx="7318759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6000" dirty="0">
                <a:solidFill>
                  <a:srgbClr val="7030A0"/>
                </a:solidFill>
                <a:latin typeface="Century Gothic" panose="020B0502020202020204" pitchFamily="34" charset="0"/>
              </a:rPr>
              <a:t>Stress Performance Connection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F1907-8F72-43C2-AFF9-0A5761355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238" y="1964889"/>
            <a:ext cx="5853523" cy="442000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6D405A-D5BD-4A22-A838-E565E8517CE5}"/>
              </a:ext>
            </a:extLst>
          </p:cNvPr>
          <p:cNvCxnSpPr/>
          <p:nvPr/>
        </p:nvCxnSpPr>
        <p:spPr>
          <a:xfrm>
            <a:off x="3475366" y="1811547"/>
            <a:ext cx="517692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96256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8.jpg" descr="epigenetic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87" y="188913"/>
            <a:ext cx="4791076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9.jpg" descr="Pen_And_Signat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063" y="4221163"/>
            <a:ext cx="3378201" cy="225266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6993782" y="549276"/>
            <a:ext cx="3673476" cy="2800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>
                <a:solidFill>
                  <a:schemeClr val="tx2"/>
                </a:solidFill>
              </a:rPr>
              <a:t>Each gene contains a unique set of instructions that is carried out if endorsed (signed) by</a:t>
            </a: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>
                <a:solidFill>
                  <a:schemeClr val="tx2"/>
                </a:solidFill>
              </a:rPr>
              <a:t>the environment.  This is what is known as the </a:t>
            </a:r>
            <a:r>
              <a:rPr sz="3200" dirty="0">
                <a:solidFill>
                  <a:srgbClr val="7030A0"/>
                </a:solidFill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</a:rPr>
              <a:t>“signature effect”</a:t>
            </a:r>
          </a:p>
        </p:txBody>
      </p:sp>
    </p:spTree>
    <p:extLst>
      <p:ext uri="{BB962C8B-B14F-4D97-AF65-F5344CB8AC3E}">
        <p14:creationId xmlns:p14="http://schemas.microsoft.com/office/powerpoint/2010/main" val="508100583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A3B85EB-49ED-43B2-8ECA-0DBDB3B0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61521">
            <a:off x="2150653" y="3277057"/>
            <a:ext cx="800717" cy="451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928094-2165-45E5-BF61-6F277311A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07935">
            <a:off x="8677337" y="3363704"/>
            <a:ext cx="725214" cy="427753"/>
          </a:xfrm>
          <a:prstGeom prst="rect">
            <a:avLst/>
          </a:prstGeom>
        </p:spPr>
      </p:pic>
      <p:sp>
        <p:nvSpPr>
          <p:cNvPr id="619" name="Shape 619"/>
          <p:cNvSpPr>
            <a:spLocks noGrp="1"/>
          </p:cNvSpPr>
          <p:nvPr>
            <p:ph type="title"/>
          </p:nvPr>
        </p:nvSpPr>
        <p:spPr>
          <a:xfrm>
            <a:off x="2436620" y="332642"/>
            <a:ext cx="7318759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800" dirty="0">
                <a:solidFill>
                  <a:schemeClr val="tx1"/>
                </a:solidFill>
                <a:latin typeface="Century Gothic" panose="020B0502020202020204" pitchFamily="34" charset="0"/>
              </a:rPr>
              <a:t>Early Experience </a:t>
            </a:r>
            <a:r>
              <a:rPr lang="en-US" sz="4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alters</a:t>
            </a:r>
            <a:r>
              <a:rPr lang="en-US" sz="4800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Century Gothic" panose="020B0502020202020204" pitchFamily="34" charset="0"/>
              </a:rPr>
              <a:t>stress axis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941949-001B-40D3-8585-35B2B757A73E}"/>
              </a:ext>
            </a:extLst>
          </p:cNvPr>
          <p:cNvCxnSpPr/>
          <p:nvPr/>
        </p:nvCxnSpPr>
        <p:spPr>
          <a:xfrm>
            <a:off x="3475366" y="1573008"/>
            <a:ext cx="517692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B286A93-F1AE-466B-867E-B95CB634CA74}"/>
              </a:ext>
            </a:extLst>
          </p:cNvPr>
          <p:cNvSpPr/>
          <p:nvPr/>
        </p:nvSpPr>
        <p:spPr>
          <a:xfrm>
            <a:off x="439514" y="1902354"/>
            <a:ext cx="4133668" cy="1295295"/>
          </a:xfrm>
          <a:prstGeom prst="rect">
            <a:avLst/>
          </a:prstGeom>
          <a:solidFill>
            <a:srgbClr val="00B050">
              <a:alpha val="47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positive or tolerable </a:t>
            </a:r>
          </a:p>
          <a:p>
            <a:pPr algn="ctr"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STRESS</a:t>
            </a:r>
            <a:endParaRPr lang="en-US" sz="24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F6345C-0464-4FB0-91A1-81CFD24E0C32}"/>
              </a:ext>
            </a:extLst>
          </p:cNvPr>
          <p:cNvSpPr/>
          <p:nvPr/>
        </p:nvSpPr>
        <p:spPr>
          <a:xfrm>
            <a:off x="8030881" y="1881336"/>
            <a:ext cx="2772080" cy="1316313"/>
          </a:xfrm>
          <a:prstGeom prst="rect">
            <a:avLst/>
          </a:prstGeom>
          <a:solidFill>
            <a:srgbClr val="FD5D5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toxic</a:t>
            </a:r>
            <a:r>
              <a:rPr lang="en-US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 STRESS</a:t>
            </a:r>
            <a:endParaRPr lang="en-US" sz="24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6949D93-CF1B-4580-8721-3843C50ED64C}"/>
              </a:ext>
            </a:extLst>
          </p:cNvPr>
          <p:cNvSpPr/>
          <p:nvPr/>
        </p:nvSpPr>
        <p:spPr>
          <a:xfrm>
            <a:off x="3616843" y="3314892"/>
            <a:ext cx="4893973" cy="139673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A050E-F42D-4461-9361-5582D7E4BF83}"/>
              </a:ext>
            </a:extLst>
          </p:cNvPr>
          <p:cNvSpPr txBox="1"/>
          <p:nvPr/>
        </p:nvSpPr>
        <p:spPr>
          <a:xfrm>
            <a:off x="4119430" y="3400507"/>
            <a:ext cx="3953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STRESS REACTIVITY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B436CF-462B-4E62-918F-4A0537311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58637">
            <a:off x="1567375" y="3425560"/>
            <a:ext cx="652017" cy="371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0AFB14-FDE3-43D1-9529-6996D88AD7A8}"/>
              </a:ext>
            </a:extLst>
          </p:cNvPr>
          <p:cNvSpPr txBox="1"/>
          <p:nvPr/>
        </p:nvSpPr>
        <p:spPr>
          <a:xfrm>
            <a:off x="914512" y="5082942"/>
            <a:ext cx="4133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MODEST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STRESS REACTIVITY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=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reduced risk for disease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54229-1687-4347-81D9-2DD6BF58D99B}"/>
              </a:ext>
            </a:extLst>
          </p:cNvPr>
          <p:cNvSpPr txBox="1"/>
          <p:nvPr/>
        </p:nvSpPr>
        <p:spPr>
          <a:xfrm>
            <a:off x="7143821" y="5082942"/>
            <a:ext cx="46783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INCREASED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STRESS REACTIVITY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=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increased risk for heart disease,  type 2 diabetes, alcoholism, affective disorders, brain aging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etc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FF8DC2-E816-43FF-A608-24FF2635B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58637">
            <a:off x="9291287" y="3408503"/>
            <a:ext cx="652017" cy="371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D41D4F-9FE5-475A-AD0B-27EAFACBD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61521">
            <a:off x="7047287" y="4804521"/>
            <a:ext cx="451543" cy="2548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371BC1-EA7C-4AC2-B444-FDC031520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188242">
            <a:off x="4764758" y="4819837"/>
            <a:ext cx="451543" cy="2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67571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w stress derails E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18" y="110413"/>
            <a:ext cx="7350364" cy="663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05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9">
            <a:extLst>
              <a:ext uri="{FF2B5EF4-FFF2-40B4-BE49-F238E27FC236}">
                <a16:creationId xmlns:a16="http://schemas.microsoft.com/office/drawing/2014/main" id="{ED2DE85E-5BC5-4C02-AA70-A5DACCC3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What are </a:t>
            </a:r>
            <a:r>
              <a:rPr lang="en-US" b="1" dirty="0">
                <a:solidFill>
                  <a:srgbClr val="7030A0"/>
                </a:solidFill>
                <a:latin typeface="Century Gothic" panose="020B0502020202020204" pitchFamily="34" charset="0"/>
                <a:ea typeface="+mj-ea"/>
                <a:cs typeface="+mj-cs"/>
              </a:rPr>
              <a:t>Adverse Childhood Experiences 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(ACES)?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58C2DD-8567-4EAC-BA4B-3EA81F30A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93"/>
          <a:stretch/>
        </p:blipFill>
        <p:spPr bwMode="auto">
          <a:xfrm>
            <a:off x="6116629" y="520110"/>
            <a:ext cx="5693321" cy="581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84AF0D-8202-4249-B5CD-DE6C8913A053}"/>
              </a:ext>
            </a:extLst>
          </p:cNvPr>
          <p:cNvSpPr txBox="1"/>
          <p:nvPr/>
        </p:nvSpPr>
        <p:spPr>
          <a:xfrm>
            <a:off x="6167887" y="6461184"/>
            <a:ext cx="1981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https://docsfortots.org/aces/</a:t>
            </a:r>
          </a:p>
        </p:txBody>
      </p:sp>
    </p:spTree>
    <p:extLst>
      <p:ext uri="{BB962C8B-B14F-4D97-AF65-F5344CB8AC3E}">
        <p14:creationId xmlns:p14="http://schemas.microsoft.com/office/powerpoint/2010/main" val="4103027957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2855640" y="188640"/>
            <a:ext cx="6480720" cy="70788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/>
              </a:rPr>
              <a:t>Outcomes after age 55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3641290" y="1295401"/>
            <a:ext cx="497764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Health in midlife is related to ACEs</a:t>
            </a: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	</a:t>
            </a:r>
            <a:r>
              <a:rPr lang="en-US" sz="2400" dirty="0">
                <a:latin typeface="Arial"/>
                <a:cs typeface="Arial"/>
              </a:rPr>
              <a:t>-smoking or other addictions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	-heart and lung disease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	-depression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	-diabetes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	-hypertension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	-macular degeneration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	-psoriasis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	-suicide (or attempted)</a:t>
            </a:r>
          </a:p>
          <a:p>
            <a:pPr>
              <a:defRPr/>
            </a:pPr>
            <a:r>
              <a:rPr lang="en-US" sz="2400" dirty="0">
                <a:latin typeface="Arial"/>
                <a:cs typeface="Arial"/>
              </a:rPr>
              <a:t>	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1666764" y="4870101"/>
            <a:ext cx="95396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The increase in incidence varies from about 3X for smoking to 50X for drug addiction, and 50X for attempted suicide with more than 2 ACE’s</a:t>
            </a:r>
          </a:p>
        </p:txBody>
      </p:sp>
    </p:spTree>
    <p:extLst>
      <p:ext uri="{BB962C8B-B14F-4D97-AF65-F5344CB8AC3E}">
        <p14:creationId xmlns:p14="http://schemas.microsoft.com/office/powerpoint/2010/main" val="1413173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37FEFA-7BFF-443C-9DA2-BC9534D87AD4}"/>
              </a:ext>
            </a:extLst>
          </p:cNvPr>
          <p:cNvSpPr txBox="1"/>
          <p:nvPr/>
        </p:nvSpPr>
        <p:spPr>
          <a:xfrm>
            <a:off x="536692" y="5982151"/>
            <a:ext cx="737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Listen to Dr. Elizabeth Blackburn’s Ted Talk on the puzzle of aging</a:t>
            </a:r>
            <a:endParaRPr lang="en-US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F818EE-0815-446B-A029-AB5CFAF8AECC}"/>
              </a:ext>
            </a:extLst>
          </p:cNvPr>
          <p:cNvSpPr/>
          <p:nvPr/>
        </p:nvSpPr>
        <p:spPr>
          <a:xfrm>
            <a:off x="7635199" y="2685446"/>
            <a:ext cx="743554" cy="743554"/>
          </a:xfrm>
          <a:prstGeom prst="rect">
            <a:avLst/>
          </a:prstGeom>
          <a:blipFill rotWithShape="1">
            <a:blip r:embed="rId3"/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7BB95-66AE-466E-8A7F-1D3D139CA46C}"/>
              </a:ext>
            </a:extLst>
          </p:cNvPr>
          <p:cNvSpPr/>
          <p:nvPr/>
        </p:nvSpPr>
        <p:spPr>
          <a:xfrm>
            <a:off x="5275405" y="5408372"/>
            <a:ext cx="1641190" cy="57377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475078-65C8-403A-8F61-A9DEA2A053A4}"/>
              </a:ext>
            </a:extLst>
          </p:cNvPr>
          <p:cNvSpPr/>
          <p:nvPr/>
        </p:nvSpPr>
        <p:spPr>
          <a:xfrm>
            <a:off x="859824" y="4703856"/>
            <a:ext cx="1652343" cy="6609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AFCA5A-40E9-4F39-A7E8-633D4AD068B0}"/>
              </a:ext>
            </a:extLst>
          </p:cNvPr>
          <p:cNvSpPr/>
          <p:nvPr/>
        </p:nvSpPr>
        <p:spPr>
          <a:xfrm>
            <a:off x="4920375" y="3069000"/>
            <a:ext cx="23512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52B5F8-CACA-4506-8EAE-292A184641FA}"/>
              </a:ext>
            </a:extLst>
          </p:cNvPr>
          <p:cNvSpPr/>
          <p:nvPr/>
        </p:nvSpPr>
        <p:spPr>
          <a:xfrm>
            <a:off x="2317348" y="3527348"/>
            <a:ext cx="2525858" cy="45777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C93AFD-4CB4-45CD-97B4-0F4D2E4231C5}"/>
              </a:ext>
            </a:extLst>
          </p:cNvPr>
          <p:cNvSpPr txBox="1"/>
          <p:nvPr/>
        </p:nvSpPr>
        <p:spPr>
          <a:xfrm>
            <a:off x="376894" y="3924102"/>
            <a:ext cx="2919902" cy="850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7556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The length of the telomeres determines how many times a cell can divide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BE5891-8A2D-44A2-A4AD-AEBF1D90AC94}"/>
              </a:ext>
            </a:extLst>
          </p:cNvPr>
          <p:cNvSpPr txBox="1"/>
          <p:nvPr/>
        </p:nvSpPr>
        <p:spPr>
          <a:xfrm>
            <a:off x="7725089" y="1036326"/>
            <a:ext cx="3140473" cy="102774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T</a:t>
            </a:r>
            <a:r>
              <a: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elomeres naturally shorten as we age and with each cell replication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0FDD0-3E7F-413F-A251-BAA1F61215F9}"/>
              </a:ext>
            </a:extLst>
          </p:cNvPr>
          <p:cNvSpPr txBox="1"/>
          <p:nvPr/>
        </p:nvSpPr>
        <p:spPr>
          <a:xfrm>
            <a:off x="8474732" y="2548715"/>
            <a:ext cx="1641190" cy="5737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4889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Toxic stress </a:t>
            </a:r>
            <a:r>
              <a:rPr lang="en-US" b="1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accelerates</a:t>
            </a:r>
            <a:r>
              <a:rPr lang="en-US" kern="1200" dirty="0">
                <a:solidFill>
                  <a:schemeClr val="tx1"/>
                </a:solidFill>
                <a:latin typeface="Century Gothic" panose="020B0502020202020204" pitchFamily="34" charset="0"/>
              </a:rPr>
              <a:t> the shortening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956A2D-65AC-4D54-8FCF-D5B2BD255BC3}"/>
              </a:ext>
            </a:extLst>
          </p:cNvPr>
          <p:cNvSpPr txBox="1"/>
          <p:nvPr/>
        </p:nvSpPr>
        <p:spPr>
          <a:xfrm>
            <a:off x="8006976" y="3952932"/>
            <a:ext cx="2576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kern="1200" dirty="0">
                <a:latin typeface="Century Gothic" panose="020B0502020202020204" pitchFamily="34" charset="0"/>
              </a:rPr>
              <a:t>Building </a:t>
            </a:r>
            <a:r>
              <a:rPr lang="en-US" sz="1800" b="1" kern="1200" dirty="0">
                <a:latin typeface="Century Gothic" panose="020B0502020202020204" pitchFamily="34" charset="0"/>
              </a:rPr>
              <a:t>healthy nurturing relationships</a:t>
            </a:r>
            <a:r>
              <a:rPr lang="en-US" sz="1800" kern="1200" dirty="0">
                <a:latin typeface="Century Gothic" panose="020B0502020202020204" pitchFamily="34" charset="0"/>
              </a:rPr>
              <a:t> can reverse telomere degradation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E4ABB-F548-4974-B795-FC28D7E1A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77" y="606331"/>
            <a:ext cx="1866900" cy="309562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9AA13A-A63D-40ED-AE65-313B28A6B7F4}"/>
              </a:ext>
            </a:extLst>
          </p:cNvPr>
          <p:cNvSpPr txBox="1"/>
          <p:nvPr/>
        </p:nvSpPr>
        <p:spPr>
          <a:xfrm>
            <a:off x="3193557" y="1358277"/>
            <a:ext cx="27686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602E8B"/>
                </a:solidFill>
                <a:latin typeface="Century Gothic" panose="020B0502020202020204" pitchFamily="34" charset="0"/>
              </a:rPr>
              <a:t>Telomeres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are protective caps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on the ends of our chromosomes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D80741-8C57-41D9-89F0-F78345E7D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01356">
            <a:off x="2800136" y="512603"/>
            <a:ext cx="786843" cy="663603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3D432D-1CE6-4BD5-8943-355792625213}"/>
              </a:ext>
            </a:extLst>
          </p:cNvPr>
          <p:cNvCxnSpPr>
            <a:cxnSpLocks/>
          </p:cNvCxnSpPr>
          <p:nvPr/>
        </p:nvCxnSpPr>
        <p:spPr>
          <a:xfrm>
            <a:off x="1836845" y="3220279"/>
            <a:ext cx="0" cy="511884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560DA76-486A-47C2-8EC6-42AAAF70E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8015" y="3961235"/>
            <a:ext cx="721049" cy="151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1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SPIRITUAL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Having purpose in life </a:t>
            </a:r>
          </a:p>
          <a:p>
            <a:r>
              <a:rPr lang="en-US" sz="3600" dirty="0"/>
              <a:t>Value system</a:t>
            </a:r>
          </a:p>
          <a:p>
            <a:r>
              <a:rPr lang="en-US" sz="3600" dirty="0"/>
              <a:t>Finding meaning in day-to-day life</a:t>
            </a:r>
          </a:p>
          <a:p>
            <a:r>
              <a:rPr lang="en-US" sz="3600" dirty="0"/>
              <a:t>Engaged in mindfulness activities or meditation</a:t>
            </a:r>
          </a:p>
          <a:p>
            <a:r>
              <a:rPr lang="en-US" sz="3600" b="1" dirty="0"/>
              <a:t>Spiritual needs are met*</a:t>
            </a:r>
          </a:p>
        </p:txBody>
      </p:sp>
    </p:spTree>
    <p:extLst>
      <p:ext uri="{BB962C8B-B14F-4D97-AF65-F5344CB8AC3E}">
        <p14:creationId xmlns:p14="http://schemas.microsoft.com/office/powerpoint/2010/main" val="746832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OCCUPATIONAL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Ability to contribute skills to meaningful work</a:t>
            </a:r>
          </a:p>
          <a:p>
            <a:pPr lvl="1"/>
            <a:r>
              <a:rPr lang="en-US" sz="3600" dirty="0"/>
              <a:t>Paid</a:t>
            </a:r>
          </a:p>
          <a:p>
            <a:pPr lvl="1"/>
            <a:r>
              <a:rPr lang="en-US" sz="3600" dirty="0"/>
              <a:t>unpaid</a:t>
            </a:r>
          </a:p>
          <a:p>
            <a:r>
              <a:rPr lang="en-US" sz="3600" dirty="0"/>
              <a:t>No strong correlations on tested domains with cognitive improvement</a:t>
            </a:r>
          </a:p>
          <a:p>
            <a:r>
              <a:rPr lang="en-US" sz="3600" dirty="0"/>
              <a:t>Generally, people like to feel they add value to society</a:t>
            </a:r>
          </a:p>
          <a:p>
            <a:r>
              <a:rPr lang="en-US" sz="3600" dirty="0"/>
              <a:t>NOT MANY STUDIES DONE TO DATE WITH WELL DEFINED FACTORS AND ASSESSMENTS</a:t>
            </a:r>
          </a:p>
        </p:txBody>
      </p:sp>
    </p:spTree>
    <p:extLst>
      <p:ext uri="{BB962C8B-B14F-4D97-AF65-F5344CB8AC3E}">
        <p14:creationId xmlns:p14="http://schemas.microsoft.com/office/powerpoint/2010/main" val="1166574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PHYSICAL WELLNESS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Interested in self-care and maintaining good health</a:t>
            </a:r>
          </a:p>
          <a:p>
            <a:endParaRPr lang="en-US" sz="3600" dirty="0"/>
          </a:p>
          <a:p>
            <a:r>
              <a:rPr lang="en-US" sz="3600" b="1" dirty="0">
                <a:solidFill>
                  <a:srgbClr val="7030A0"/>
                </a:solidFill>
              </a:rPr>
              <a:t>Control blood pressure</a:t>
            </a:r>
          </a:p>
          <a:p>
            <a:endParaRPr lang="en-US" sz="3600" dirty="0"/>
          </a:p>
          <a:p>
            <a:r>
              <a:rPr lang="en-US" sz="3600" b="1" dirty="0">
                <a:solidFill>
                  <a:srgbClr val="7030A0"/>
                </a:solidFill>
              </a:rPr>
              <a:t>Sensory supports </a:t>
            </a:r>
            <a:r>
              <a:rPr lang="en-US" sz="3600" dirty="0"/>
              <a:t>(Glasses update, Hearing aids if needed)</a:t>
            </a:r>
          </a:p>
        </p:txBody>
      </p:sp>
    </p:spTree>
    <p:extLst>
      <p:ext uri="{BB962C8B-B14F-4D97-AF65-F5344CB8AC3E}">
        <p14:creationId xmlns:p14="http://schemas.microsoft.com/office/powerpoint/2010/main" val="851429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87" y="116099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PHYSICAL</a:t>
            </a:r>
            <a:br>
              <a:rPr lang="en-US" dirty="0"/>
            </a:br>
            <a:r>
              <a:rPr lang="en-US" sz="4400" dirty="0"/>
              <a:t>Committed to regular participation in physical activity, healthy eating habits, sleep 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587" y="3328604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Resistance training *</a:t>
            </a:r>
          </a:p>
          <a:p>
            <a:r>
              <a:rPr lang="en-US" sz="3600" dirty="0"/>
              <a:t>Biking, </a:t>
            </a:r>
            <a:r>
              <a:rPr lang="en-US" sz="3600" dirty="0" err="1"/>
              <a:t>pilates</a:t>
            </a:r>
            <a:r>
              <a:rPr lang="en-US" sz="3600" dirty="0"/>
              <a:t>, </a:t>
            </a:r>
            <a:r>
              <a:rPr lang="en-US" sz="3600" b="1" dirty="0"/>
              <a:t>yoga</a:t>
            </a:r>
            <a:r>
              <a:rPr lang="en-US" sz="3600" dirty="0"/>
              <a:t>, Tai-chi, swimming, walking**</a:t>
            </a:r>
          </a:p>
          <a:p>
            <a:r>
              <a:rPr lang="en-US" sz="3600" dirty="0"/>
              <a:t>3 or more hours of exercise in last 3 days**</a:t>
            </a:r>
          </a:p>
          <a:p>
            <a:r>
              <a:rPr lang="en-US" sz="3600" dirty="0"/>
              <a:t>Going </a:t>
            </a:r>
            <a:r>
              <a:rPr lang="en-US" sz="3600" b="1" dirty="0"/>
              <a:t>outside</a:t>
            </a:r>
            <a:r>
              <a:rPr lang="en-US" sz="3600" dirty="0"/>
              <a:t> at least 3 times in last three days*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32467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2209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Arial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Aerobic training- BDNF</a:t>
            </a:r>
          </a:p>
          <a:p>
            <a:pPr>
              <a:buClr>
                <a:srgbClr val="7030A0"/>
              </a:buClr>
              <a:buFont typeface="Arial"/>
            </a:pPr>
            <a:r>
              <a:rPr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Resistance Training-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ILGF Reduced risk of Falls and limb fractures</a:t>
            </a:r>
          </a:p>
          <a:p>
            <a:pPr>
              <a:buClr>
                <a:srgbClr val="7030A0"/>
              </a:buClr>
              <a:buFont typeface="Arial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Training intervals varied but modest regular exercise- brisk walking 30min 5 X per week resulted in improved memory and cognition scores - good retention of improvements</a:t>
            </a:r>
          </a:p>
        </p:txBody>
      </p:sp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defRPr>
            </a:lvl1pPr>
          </a:lstStyle>
          <a:p>
            <a:pPr>
              <a:defRPr b="0">
                <a:solidFill>
                  <a:srgbClr val="000000"/>
                </a:solidFill>
                <a:effectLst/>
              </a:defRPr>
            </a:pPr>
            <a:r>
              <a:rPr b="1" dirty="0">
                <a:solidFill>
                  <a:srgbClr val="7030A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rPr>
              <a:t>Physical Activity</a:t>
            </a:r>
          </a:p>
        </p:txBody>
      </p:sp>
      <p:sp>
        <p:nvSpPr>
          <p:cNvPr id="277" name="Shape 277"/>
          <p:cNvSpPr/>
          <p:nvPr/>
        </p:nvSpPr>
        <p:spPr>
          <a:xfrm>
            <a:off x="3071812" y="765176"/>
            <a:ext cx="5616576" cy="923925"/>
          </a:xfrm>
          <a:prstGeom prst="rect">
            <a:avLst/>
          </a:prstGeom>
          <a:ln w="57150">
            <a:noFill/>
            <a:miter/>
          </a:ln>
        </p:spPr>
        <p:txBody>
          <a:bodyPr lIns="45719" rIns="45719"/>
          <a:lstStyle/>
          <a:p>
            <a:pPr>
              <a:defRPr sz="4000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defRPr>
            </a:pPr>
            <a:endParaRPr sz="4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1791368" y="570156"/>
            <a:ext cx="8756316" cy="105425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</a:rPr>
              <a:t>Epigenetic Changes </a:t>
            </a:r>
            <a:r>
              <a:rPr lang="en-US" dirty="0">
                <a:solidFill>
                  <a:schemeClr val="tx2"/>
                </a:solidFill>
              </a:rPr>
              <a:t>Cause Brain Changes: Brain Plasticity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2057400" y="1981200"/>
            <a:ext cx="8077200" cy="4572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/>
                </a:solidFill>
              </a:rPr>
              <a:t>Brain plasticity offers an adaptive advantage.  We can </a:t>
            </a:r>
            <a:r>
              <a:rPr b="1" i="1" dirty="0">
                <a:solidFill>
                  <a:schemeClr val="tx1"/>
                </a:solidFill>
              </a:rPr>
              <a:t>“learn”</a:t>
            </a:r>
            <a:r>
              <a:rPr dirty="0">
                <a:solidFill>
                  <a:schemeClr val="tx1"/>
                </a:solidFill>
              </a:rPr>
              <a:t> from our </a:t>
            </a:r>
            <a:r>
              <a:rPr b="1" i="1" dirty="0">
                <a:solidFill>
                  <a:schemeClr val="tx1"/>
                </a:solidFill>
              </a:rPr>
              <a:t>experiences</a:t>
            </a:r>
            <a:r>
              <a:rPr dirty="0">
                <a:solidFill>
                  <a:schemeClr val="tx1"/>
                </a:solidFill>
              </a:rPr>
              <a:t> and that should allow us to engage more appropriate behavioural responses in future situations</a:t>
            </a:r>
          </a:p>
          <a:p>
            <a:pPr>
              <a:spcBef>
                <a:spcPts val="600"/>
              </a:spcBef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/>
                </a:solidFill>
              </a:rPr>
              <a:t>Brain changes               Behavioural changes</a:t>
            </a:r>
          </a:p>
          <a:p>
            <a:pPr>
              <a:buSzTx/>
              <a:buNone/>
              <a:defRPr sz="28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spcBef>
                <a:spcPts val="600"/>
              </a:spcBef>
              <a:buNone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             Experience (Environment)</a:t>
            </a:r>
          </a:p>
          <a:p>
            <a:pPr>
              <a:spcBef>
                <a:spcPts val="600"/>
              </a:spcBef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/>
                </a:solidFill>
              </a:rPr>
              <a:t>But - Not all brain plasticity is positive! (Think of bad habits)</a:t>
            </a:r>
          </a:p>
        </p:txBody>
      </p:sp>
      <p:sp>
        <p:nvSpPr>
          <p:cNvPr id="148" name="Shape 148"/>
          <p:cNvSpPr/>
          <p:nvPr/>
        </p:nvSpPr>
        <p:spPr>
          <a:xfrm flipH="1">
            <a:off x="6692900" y="3981450"/>
            <a:ext cx="609601" cy="609602"/>
          </a:xfrm>
          <a:prstGeom prst="line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3594099" y="3981450"/>
            <a:ext cx="685801" cy="609602"/>
          </a:xfrm>
          <a:prstGeom prst="line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4929277" y="3808922"/>
            <a:ext cx="838200" cy="0"/>
          </a:xfrm>
          <a:prstGeom prst="line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338545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23.png" descr="Exercise and cognitive performancein senior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328" y="2122489"/>
            <a:ext cx="6323344" cy="411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 defTabSz="795527">
              <a:defRPr sz="3393" b="1">
                <a:solidFill>
                  <a:srgbClr val="FFFF00"/>
                </a:solidFill>
                <a:effectLst>
                  <a:outerShdw blurRad="44196" dist="33147" dir="2700000" rotWithShape="0">
                    <a:srgbClr val="000000"/>
                  </a:outerShdw>
                </a:effectLst>
              </a:defRPr>
            </a:lvl1pPr>
          </a:lstStyle>
          <a:p>
            <a:pPr algn="ctr">
              <a:defRPr b="0">
                <a:solidFill>
                  <a:srgbClr val="000000"/>
                </a:solidFill>
                <a:effectLst/>
              </a:defRPr>
            </a:pPr>
            <a:r>
              <a:rPr b="1" dirty="0">
                <a:solidFill>
                  <a:schemeClr val="tx1"/>
                </a:solidFill>
                <a:effectLst>
                  <a:outerShdw blurRad="44196" dist="33147" dir="2700000" rotWithShape="0">
                    <a:srgbClr val="000000"/>
                  </a:outerShdw>
                </a:effectLst>
              </a:rPr>
              <a:t>Effect of Physical Exercise on Mental Tasks</a:t>
            </a:r>
          </a:p>
        </p:txBody>
      </p:sp>
      <p:sp>
        <p:nvSpPr>
          <p:cNvPr id="281" name="Shape 281"/>
          <p:cNvSpPr/>
          <p:nvPr/>
        </p:nvSpPr>
        <p:spPr>
          <a:xfrm>
            <a:off x="2063750" y="404813"/>
            <a:ext cx="7791450" cy="1411288"/>
          </a:xfrm>
          <a:prstGeom prst="rect">
            <a:avLst/>
          </a:prstGeom>
          <a:ln w="57150">
            <a:noFill/>
            <a:miter/>
          </a:ln>
        </p:spPr>
        <p:txBody>
          <a:bodyPr lIns="45719" rIns="45719"/>
          <a:lstStyle/>
          <a:p>
            <a:pPr>
              <a:defRPr sz="4000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4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body" idx="1"/>
          </p:nvPr>
        </p:nvSpPr>
        <p:spPr>
          <a:xfrm>
            <a:off x="1981200" y="21082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6042" indent="-336042" defTabSz="896111">
              <a:buClr>
                <a:srgbClr val="7030A0"/>
              </a:buClr>
              <a:buFont typeface="Arial"/>
              <a:defRPr sz="3136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Older people often lose appetite or become less interested in preparing wholesome food</a:t>
            </a:r>
          </a:p>
          <a:p>
            <a:pPr marL="336042" indent="-336042" defTabSz="896111">
              <a:buClr>
                <a:srgbClr val="7030A0"/>
              </a:buClr>
              <a:buFont typeface="Arial"/>
              <a:defRPr sz="3136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Less  folic acid  and Vit B-12 associated with cognitive decline</a:t>
            </a:r>
          </a:p>
          <a:p>
            <a:pPr marL="336042" indent="-336042" defTabSz="896111">
              <a:buClr>
                <a:srgbClr val="7030A0"/>
              </a:buClr>
              <a:buFont typeface="Arial"/>
              <a:defRPr sz="3136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Omega 3 and 6 help maintain health myelin- therefore healthy connections</a:t>
            </a:r>
          </a:p>
          <a:p>
            <a:pPr marL="336042" indent="-336042" defTabSz="896111">
              <a:buClr>
                <a:srgbClr val="7030A0"/>
              </a:buClr>
              <a:buFont typeface="Arial"/>
              <a:defRPr sz="3136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Antioxidants (Vit C ,E) reduce oxidative stress</a:t>
            </a:r>
          </a:p>
        </p:txBody>
      </p:sp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defRPr>
            </a:lvl1pPr>
          </a:lstStyle>
          <a:p>
            <a:pPr>
              <a:defRPr b="0">
                <a:solidFill>
                  <a:srgbClr val="000000"/>
                </a:solidFill>
                <a:effectLst/>
              </a:defRPr>
            </a:pPr>
            <a:r>
              <a:rPr b="1" dirty="0">
                <a:solidFill>
                  <a:srgbClr val="7030A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rPr>
              <a:t>Diet</a:t>
            </a:r>
          </a:p>
        </p:txBody>
      </p:sp>
      <p:pic>
        <p:nvPicPr>
          <p:cNvPr id="288" name="image24.jpg" descr="senior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337" y="274638"/>
            <a:ext cx="1411288" cy="183356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4440239" y="692151"/>
            <a:ext cx="3109913" cy="1050925"/>
          </a:xfrm>
          <a:prstGeom prst="rect">
            <a:avLst/>
          </a:prstGeom>
          <a:ln w="57150">
            <a:noFill/>
            <a:miter/>
          </a:ln>
        </p:spPr>
        <p:txBody>
          <a:bodyPr lIns="45719" rIns="45719"/>
          <a:lstStyle/>
          <a:p>
            <a:pPr>
              <a:defRPr sz="4000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4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body" idx="1"/>
          </p:nvPr>
        </p:nvSpPr>
        <p:spPr>
          <a:xfrm>
            <a:off x="1524000" y="1916833"/>
            <a:ext cx="9144000" cy="417916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Arial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choline in diet - translates into enhanced production of Acetylcholine </a:t>
            </a:r>
          </a:p>
          <a:p>
            <a:pPr>
              <a:buClr>
                <a:srgbClr val="7030A0"/>
              </a:buClr>
              <a:buFont typeface="Arial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loss of </a:t>
            </a:r>
            <a:r>
              <a:rPr dirty="0" err="1">
                <a:latin typeface="Arial"/>
                <a:ea typeface="Arial"/>
                <a:cs typeface="Arial"/>
                <a:sym typeface="Arial"/>
              </a:rPr>
              <a:t>ACh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 implicated in AD</a:t>
            </a:r>
            <a:endParaRPr lang="en-CA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7030A0"/>
              </a:buClr>
              <a:buFont typeface="Arial"/>
            </a:pPr>
            <a:r>
              <a:rPr lang="en-CA" dirty="0">
                <a:latin typeface="Arial"/>
                <a:ea typeface="Arial"/>
                <a:cs typeface="Arial"/>
                <a:sym typeface="Arial"/>
              </a:rPr>
              <a:t>Intermittent Fasting (8 hour window for eating) associated with cognitive and metabolic benefits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7030A0"/>
              </a:buClr>
              <a:buFont typeface="Arial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Loss of appetite often related to loss of sense of smell</a:t>
            </a:r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defRPr>
            </a:lvl1pPr>
          </a:lstStyle>
          <a:p>
            <a:pPr>
              <a:defRPr b="0">
                <a:solidFill>
                  <a:srgbClr val="000000"/>
                </a:solidFill>
                <a:effectLst/>
              </a:defRPr>
            </a:pPr>
            <a:r>
              <a:rPr b="1" dirty="0">
                <a:solidFill>
                  <a:srgbClr val="7030A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rPr>
              <a:t>Diet </a:t>
            </a:r>
          </a:p>
        </p:txBody>
      </p:sp>
      <p:sp>
        <p:nvSpPr>
          <p:cNvPr id="293" name="Shape 293"/>
          <p:cNvSpPr/>
          <p:nvPr/>
        </p:nvSpPr>
        <p:spPr>
          <a:xfrm>
            <a:off x="4799855" y="548680"/>
            <a:ext cx="2751138" cy="1123951"/>
          </a:xfrm>
          <a:prstGeom prst="rect">
            <a:avLst/>
          </a:prstGeom>
          <a:ln w="57150">
            <a:noFill/>
            <a:miter/>
          </a:ln>
        </p:spPr>
        <p:txBody>
          <a:bodyPr lIns="45719" rIns="45719"/>
          <a:lstStyle/>
          <a:p>
            <a:pPr>
              <a:defRPr sz="4000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4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body" idx="1"/>
          </p:nvPr>
        </p:nvSpPr>
        <p:spPr>
          <a:xfrm>
            <a:off x="1524000" y="1916833"/>
            <a:ext cx="9144000" cy="417916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Arial"/>
            </a:pPr>
            <a:r>
              <a:rPr lang="en-CA" dirty="0">
                <a:latin typeface="Arial"/>
                <a:ea typeface="Arial"/>
                <a:cs typeface="Arial"/>
                <a:sym typeface="Arial"/>
              </a:rPr>
              <a:t>Food doesn't taste as good if you can't smell it</a:t>
            </a:r>
          </a:p>
          <a:p>
            <a:pPr>
              <a:buClr>
                <a:srgbClr val="7030A0"/>
              </a:buClr>
              <a:buFont typeface="Arial"/>
            </a:pPr>
            <a:r>
              <a:rPr lang="en-CA" dirty="0">
                <a:latin typeface="Arial"/>
                <a:ea typeface="Arial"/>
                <a:cs typeface="Arial"/>
                <a:sym typeface="Arial"/>
              </a:rPr>
              <a:t>Loss of sense of smell predicts cognitive decline</a:t>
            </a:r>
          </a:p>
          <a:p>
            <a:pPr lvl="1">
              <a:buClr>
                <a:srgbClr val="7030A0"/>
              </a:buClr>
              <a:buFont typeface="Arial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can precede  onset of Parkinson's or AD by 10 years or more</a:t>
            </a:r>
          </a:p>
          <a:p>
            <a:pPr>
              <a:buClr>
                <a:srgbClr val="7030A0"/>
              </a:buClr>
              <a:buFont typeface="Arial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Lowered ability to identify odors is associated with lower cognitive function at the time of testing</a:t>
            </a:r>
          </a:p>
        </p:txBody>
      </p:sp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defRPr>
            </a:lvl1pPr>
          </a:lstStyle>
          <a:p>
            <a:pPr>
              <a:defRPr b="0">
                <a:solidFill>
                  <a:srgbClr val="000000"/>
                </a:solidFill>
                <a:effectLst/>
              </a:defRPr>
            </a:pPr>
            <a:r>
              <a:rPr b="1" dirty="0">
                <a:solidFill>
                  <a:srgbClr val="7030A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rPr>
              <a:t>Diet </a:t>
            </a:r>
          </a:p>
        </p:txBody>
      </p:sp>
      <p:sp>
        <p:nvSpPr>
          <p:cNvPr id="297" name="Shape 297"/>
          <p:cNvSpPr/>
          <p:nvPr/>
        </p:nvSpPr>
        <p:spPr>
          <a:xfrm>
            <a:off x="4799855" y="548680"/>
            <a:ext cx="2751138" cy="1123951"/>
          </a:xfrm>
          <a:prstGeom prst="rect">
            <a:avLst/>
          </a:prstGeom>
          <a:ln w="57150">
            <a:noFill/>
            <a:miter/>
          </a:ln>
        </p:spPr>
        <p:txBody>
          <a:bodyPr lIns="45719" rIns="45719"/>
          <a:lstStyle/>
          <a:p>
            <a:pPr>
              <a:defRPr sz="4000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4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body" idx="1"/>
          </p:nvPr>
        </p:nvSpPr>
        <p:spPr>
          <a:xfrm>
            <a:off x="2209800" y="1268413"/>
            <a:ext cx="7772400" cy="4114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8897" indent="-318897" defTabSz="850391">
              <a:buClr>
                <a:srgbClr val="7030A0"/>
              </a:buClr>
              <a:buFont typeface="Arial"/>
              <a:defRPr sz="2976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Most people don't get enough</a:t>
            </a:r>
          </a:p>
          <a:p>
            <a:pPr marL="318897" indent="-318897" defTabSz="850391">
              <a:buClr>
                <a:srgbClr val="7030A0"/>
              </a:buClr>
              <a:buFont typeface="Arial"/>
              <a:defRPr sz="2976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Significant link to how well someone sleeps and their overall health and function</a:t>
            </a:r>
          </a:p>
          <a:p>
            <a:pPr marL="318897" indent="-318897" defTabSz="850391">
              <a:buClr>
                <a:srgbClr val="7030A0"/>
              </a:buClr>
              <a:buFont typeface="Arial"/>
              <a:defRPr sz="2976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Sleep deprived people have poor regulation of hormones - appetite and hunger</a:t>
            </a:r>
          </a:p>
          <a:p>
            <a:pPr marL="318897" indent="-318897" defTabSz="850391">
              <a:buClr>
                <a:srgbClr val="7030A0"/>
              </a:buClr>
              <a:buFont typeface="Arial"/>
              <a:defRPr sz="2976"/>
            </a:pPr>
            <a:r>
              <a:rPr lang="en-CA" dirty="0">
                <a:latin typeface="Arial"/>
                <a:ea typeface="Arial"/>
                <a:cs typeface="Arial"/>
                <a:sym typeface="Arial"/>
              </a:rPr>
              <a:t>Sleep is when the brain does its self-clean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2135188" y="44450"/>
            <a:ext cx="7772401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defRPr>
            </a:lvl1pPr>
          </a:lstStyle>
          <a:p>
            <a:pPr>
              <a:defRPr b="0">
                <a:solidFill>
                  <a:srgbClr val="000000"/>
                </a:solidFill>
                <a:effectLst/>
              </a:defRPr>
            </a:pPr>
            <a:r>
              <a:rPr b="1" dirty="0">
                <a:solidFill>
                  <a:srgbClr val="7030A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rPr>
              <a:t>Sleep</a:t>
            </a:r>
          </a:p>
        </p:txBody>
      </p:sp>
      <p:sp>
        <p:nvSpPr>
          <p:cNvPr id="304" name="Shape 304"/>
          <p:cNvSpPr/>
          <p:nvPr/>
        </p:nvSpPr>
        <p:spPr>
          <a:xfrm>
            <a:off x="4367214" y="260351"/>
            <a:ext cx="3111501" cy="708025"/>
          </a:xfrm>
          <a:prstGeom prst="rect">
            <a:avLst/>
          </a:prstGeom>
          <a:ln w="57150">
            <a:noFill/>
            <a:miter/>
          </a:ln>
        </p:spPr>
        <p:txBody>
          <a:bodyPr lIns="45719" rIns="45719"/>
          <a:lstStyle/>
          <a:p>
            <a:pPr>
              <a:defRPr sz="4000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4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body" sz="half" idx="1"/>
          </p:nvPr>
        </p:nvSpPr>
        <p:spPr>
          <a:xfrm>
            <a:off x="1605951" y="893912"/>
            <a:ext cx="3810000" cy="4114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Clr>
                <a:srgbClr val="7030A0"/>
              </a:buClr>
              <a:buFont typeface="Arial"/>
              <a:defRPr sz="2500"/>
            </a:pPr>
            <a:r>
              <a:rPr b="0" dirty="0">
                <a:latin typeface="Arial"/>
                <a:ea typeface="Arial"/>
                <a:cs typeface="Arial"/>
                <a:sym typeface="Arial"/>
              </a:rPr>
              <a:t>Adequate sleep </a:t>
            </a:r>
            <a:r>
              <a:rPr sz="2900" dirty="0"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b="0" dirty="0">
                <a:latin typeface="Arial"/>
                <a:ea typeface="Arial"/>
                <a:cs typeface="Arial"/>
                <a:sym typeface="Arial"/>
              </a:rPr>
              <a:t> you attempt to learn something new </a:t>
            </a: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  <a:defRPr sz="2500"/>
            </a:pPr>
            <a:r>
              <a:rPr b="0" dirty="0">
                <a:latin typeface="Arial"/>
                <a:ea typeface="Arial"/>
                <a:cs typeface="Arial"/>
                <a:sym typeface="Arial"/>
              </a:rPr>
              <a:t>Better attention </a:t>
            </a: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  <a:defRPr sz="2500"/>
            </a:pPr>
            <a:r>
              <a:rPr b="0" dirty="0">
                <a:latin typeface="Arial"/>
                <a:ea typeface="Arial"/>
                <a:cs typeface="Arial"/>
                <a:sym typeface="Arial"/>
              </a:rPr>
              <a:t>Better motivation</a:t>
            </a:r>
          </a:p>
          <a:p>
            <a:pPr marL="342900" indent="-342900">
              <a:buClr>
                <a:srgbClr val="7030A0"/>
              </a:buClr>
              <a:buFont typeface="Arial" panose="020B0604020202020204" pitchFamily="34" charset="0"/>
              <a:buChar char="•"/>
              <a:defRPr sz="2500"/>
            </a:pPr>
            <a:r>
              <a:rPr b="0" dirty="0">
                <a:latin typeface="Arial"/>
                <a:ea typeface="Arial"/>
                <a:cs typeface="Arial"/>
                <a:sym typeface="Arial"/>
              </a:rPr>
              <a:t>Better grasp of the new concept or task</a:t>
            </a:r>
          </a:p>
        </p:txBody>
      </p:sp>
      <p:sp>
        <p:nvSpPr>
          <p:cNvPr id="307" name="Shape 307"/>
          <p:cNvSpPr/>
          <p:nvPr/>
        </p:nvSpPr>
        <p:spPr>
          <a:xfrm>
            <a:off x="6172200" y="2266950"/>
            <a:ext cx="38100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7030A0"/>
              </a:buClr>
              <a:buSzPct val="100000"/>
              <a:buFont typeface="Arial"/>
              <a:buChar char="•"/>
              <a:defRPr sz="2500" b="0"/>
            </a:pPr>
            <a:r>
              <a:rPr sz="2500" dirty="0">
                <a:latin typeface="Arial"/>
                <a:ea typeface="Arial"/>
                <a:cs typeface="Arial"/>
                <a:sym typeface="Arial"/>
              </a:rPr>
              <a:t>Adequate sleep </a:t>
            </a:r>
            <a:r>
              <a:rPr sz="2900" b="1" dirty="0">
                <a:latin typeface="Arial"/>
                <a:ea typeface="Arial"/>
                <a:cs typeface="Arial"/>
                <a:sym typeface="Arial"/>
              </a:rPr>
              <a:t>following</a:t>
            </a:r>
            <a:r>
              <a:rPr sz="2500" dirty="0">
                <a:latin typeface="Arial"/>
                <a:ea typeface="Arial"/>
                <a:cs typeface="Arial"/>
                <a:sym typeface="Arial"/>
              </a:rPr>
              <a:t> learning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7030A0"/>
              </a:buClr>
              <a:buSzPct val="100000"/>
              <a:buFont typeface="Arial"/>
              <a:buChar char="•"/>
              <a:defRPr sz="2500" b="0"/>
            </a:pPr>
            <a:r>
              <a:rPr sz="2500" dirty="0">
                <a:latin typeface="Arial"/>
                <a:ea typeface="Arial"/>
                <a:cs typeface="Arial"/>
                <a:sym typeface="Arial"/>
              </a:rPr>
              <a:t>Consolidates the learning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7030A0"/>
              </a:buClr>
              <a:buSzPct val="100000"/>
              <a:buFont typeface="Arial"/>
              <a:buChar char="•"/>
              <a:defRPr sz="2500" b="0"/>
            </a:pPr>
            <a:r>
              <a:rPr sz="2500" dirty="0">
                <a:latin typeface="Arial"/>
                <a:ea typeface="Arial"/>
                <a:cs typeface="Arial"/>
                <a:sym typeface="Arial"/>
              </a:rPr>
              <a:t>Strengthens connections in the brain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Clr>
                <a:srgbClr val="7030A0"/>
              </a:buClr>
              <a:buSzPct val="100000"/>
              <a:buFont typeface="Arial"/>
              <a:buChar char="•"/>
              <a:defRPr sz="2500" b="0"/>
            </a:pPr>
            <a:r>
              <a:rPr sz="2500" dirty="0">
                <a:latin typeface="Arial"/>
                <a:ea typeface="Arial"/>
                <a:cs typeface="Arial"/>
                <a:sym typeface="Arial"/>
              </a:rPr>
              <a:t>Only effective immediately after learning (1st night)</a:t>
            </a:r>
          </a:p>
        </p:txBody>
      </p:sp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 defTabSz="822959">
              <a:defRPr sz="3509" b="1">
                <a:solidFill>
                  <a:srgbClr val="FFFF00"/>
                </a:solidFill>
                <a:effectLst>
                  <a:outerShdw blurRad="45720" dist="34289" dir="2700000" rotWithShape="0">
                    <a:srgbClr val="000000"/>
                  </a:outerShdw>
                </a:effectLst>
              </a:defRPr>
            </a:lvl1pPr>
          </a:lstStyle>
          <a:p>
            <a:pPr>
              <a:defRPr b="0">
                <a:solidFill>
                  <a:srgbClr val="000000"/>
                </a:solidFill>
                <a:effectLst/>
              </a:defRPr>
            </a:pPr>
            <a:r>
              <a:rPr b="1" dirty="0">
                <a:solidFill>
                  <a:srgbClr val="7030A0"/>
                </a:solidFill>
                <a:effectLst>
                  <a:outerShdw blurRad="45720" dist="34289" dir="2700000" rotWithShape="0">
                    <a:srgbClr val="000000"/>
                  </a:outerShdw>
                </a:effectLst>
              </a:rPr>
              <a:t>Sleep and Memory - </a:t>
            </a:r>
            <a:r>
              <a:rPr b="1" dirty="0" err="1">
                <a:solidFill>
                  <a:srgbClr val="7030A0"/>
                </a:solidFill>
                <a:effectLst>
                  <a:outerShdw blurRad="45720" dist="34289" dir="2700000" rotWithShape="0">
                    <a:srgbClr val="000000"/>
                  </a:outerShdw>
                </a:effectLst>
              </a:rPr>
              <a:t>Stickgold</a:t>
            </a:r>
            <a:r>
              <a:rPr b="1" dirty="0">
                <a:solidFill>
                  <a:srgbClr val="7030A0"/>
                </a:solidFill>
                <a:effectLst>
                  <a:outerShdw blurRad="45720" dist="34289" dir="2700000" rotWithShape="0">
                    <a:srgbClr val="000000"/>
                  </a:outerShdw>
                </a:effectLst>
              </a:rPr>
              <a:t>, Harvard</a:t>
            </a:r>
          </a:p>
        </p:txBody>
      </p:sp>
      <p:sp>
        <p:nvSpPr>
          <p:cNvPr id="309" name="Shape 309"/>
          <p:cNvSpPr/>
          <p:nvPr/>
        </p:nvSpPr>
        <p:spPr>
          <a:xfrm>
            <a:off x="1992313" y="188912"/>
            <a:ext cx="8223251" cy="1914526"/>
          </a:xfrm>
          <a:prstGeom prst="rect">
            <a:avLst/>
          </a:prstGeom>
          <a:ln w="57150">
            <a:noFill/>
            <a:miter/>
          </a:ln>
        </p:spPr>
        <p:txBody>
          <a:bodyPr lIns="45719" rIns="45719"/>
          <a:lstStyle/>
          <a:p>
            <a:pPr>
              <a:defRPr sz="4000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4000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body" idx="1"/>
          </p:nvPr>
        </p:nvSpPr>
        <p:spPr>
          <a:xfrm>
            <a:off x="2208213" y="1916114"/>
            <a:ext cx="7772401" cy="41148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buFont typeface="Arial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Disrupted sleep cycles more common as we age</a:t>
            </a:r>
          </a:p>
          <a:p>
            <a:pPr>
              <a:buClr>
                <a:srgbClr val="7030A0"/>
              </a:buClr>
              <a:buFont typeface="Arial"/>
            </a:pPr>
            <a:r>
              <a:rPr dirty="0">
                <a:latin typeface="Arial"/>
                <a:ea typeface="Arial"/>
                <a:cs typeface="Arial"/>
                <a:sym typeface="Arial"/>
              </a:rPr>
              <a:t>Significant disruption associated with increased risk of schizophrenia, AD and other mental disorders</a:t>
            </a:r>
            <a:endParaRPr lang="en-CA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7030A0"/>
              </a:buClr>
              <a:buFont typeface="Arial"/>
            </a:pPr>
            <a:r>
              <a:rPr lang="en-CA" dirty="0">
                <a:latin typeface="Arial"/>
                <a:ea typeface="Arial"/>
                <a:cs typeface="Arial"/>
                <a:sym typeface="Arial"/>
              </a:rPr>
              <a:t>Removal of metabolic waste by products doesn’t happen in fragmented sleep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defRPr>
            </a:lvl1pPr>
          </a:lstStyle>
          <a:p>
            <a:pPr>
              <a:defRPr>
                <a:solidFill>
                  <a:srgbClr val="000000"/>
                </a:solidFill>
                <a:effectLst/>
              </a:defRPr>
            </a:pPr>
            <a:r>
              <a:rPr dirty="0">
                <a:solidFill>
                  <a:srgbClr val="7030A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</a:rPr>
              <a:t>Sleep dysregulation</a:t>
            </a:r>
          </a:p>
        </p:txBody>
      </p:sp>
      <p:sp>
        <p:nvSpPr>
          <p:cNvPr id="313" name="Shape 313"/>
          <p:cNvSpPr/>
          <p:nvPr/>
        </p:nvSpPr>
        <p:spPr>
          <a:xfrm>
            <a:off x="3503613" y="549275"/>
            <a:ext cx="5127626" cy="1193800"/>
          </a:xfrm>
          <a:prstGeom prst="rect">
            <a:avLst/>
          </a:prstGeom>
          <a:ln w="57150">
            <a:noFill/>
            <a:miter/>
          </a:ln>
        </p:spPr>
        <p:txBody>
          <a:bodyPr lIns="45719" rIns="45719"/>
          <a:lstStyle/>
          <a:p>
            <a:pPr>
              <a:defRPr sz="4000">
                <a:solidFill>
                  <a:srgbClr val="FFFF00"/>
                </a:solidFill>
                <a:effectLst>
                  <a:outerShdw blurRad="50800" dist="38100" dir="2700000" rotWithShape="0">
                    <a:srgbClr val="000000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  <a:endParaRPr sz="4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Wellness Promoting Activities and Brain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75" y="1690688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4000" dirty="0"/>
              <a:t>Mindfulness practices (Meditation, </a:t>
            </a:r>
            <a:r>
              <a:rPr lang="en-US" sz="4000" b="1" dirty="0">
                <a:solidFill>
                  <a:srgbClr val="7030A0"/>
                </a:solidFill>
              </a:rPr>
              <a:t>yoga</a:t>
            </a:r>
            <a:r>
              <a:rPr lang="en-US" sz="4000" dirty="0"/>
              <a:t>)</a:t>
            </a:r>
          </a:p>
          <a:p>
            <a:pPr lvl="1"/>
            <a:r>
              <a:rPr lang="en-US" sz="4000" dirty="0"/>
              <a:t>Changes cortical thickness, grey matter density, neuroplasticity, EEG</a:t>
            </a:r>
          </a:p>
          <a:p>
            <a:pPr lvl="2"/>
            <a:r>
              <a:rPr lang="en-US" sz="4000" dirty="0"/>
              <a:t>Reduce  stress</a:t>
            </a:r>
          </a:p>
          <a:p>
            <a:pPr lvl="2"/>
            <a:r>
              <a:rPr lang="en-US" sz="4000" dirty="0"/>
              <a:t>Promote sense of well-being</a:t>
            </a:r>
          </a:p>
          <a:p>
            <a:pPr lvl="2"/>
            <a:r>
              <a:rPr lang="en-US" sz="4000" dirty="0"/>
              <a:t>Improves learning and memory, emotional regulation (self –</a:t>
            </a:r>
            <a:r>
              <a:rPr lang="en-US" sz="4000" dirty="0" err="1"/>
              <a:t>reg</a:t>
            </a:r>
            <a:r>
              <a:rPr lang="en-US" sz="4000" dirty="0"/>
              <a:t>), perspective taking</a:t>
            </a:r>
          </a:p>
          <a:p>
            <a:pPr lvl="2"/>
            <a:endParaRPr lang="en-US" sz="4000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and person sitting on the floor&#10;&#10;Description automatically generated">
            <a:extLst>
              <a:ext uri="{FF2B5EF4-FFF2-40B4-BE49-F238E27FC236}">
                <a16:creationId xmlns:a16="http://schemas.microsoft.com/office/drawing/2014/main" id="{485CBDCE-4DB5-A0A5-2076-01D2A7F1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037" y="2967171"/>
            <a:ext cx="2571212" cy="163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647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BENEFITS OF A SMILE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DR. RON GUTMAN HAS SHOWN THAT SMILING RESULTS IN :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3218951" y="2617736"/>
            <a:ext cx="559655" cy="724987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40201" y="2881058"/>
            <a:ext cx="269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BLOOD PRESSURE</a:t>
            </a:r>
          </a:p>
        </p:txBody>
      </p:sp>
      <p:sp>
        <p:nvSpPr>
          <p:cNvPr id="8" name="Up Arrow 7"/>
          <p:cNvSpPr/>
          <p:nvPr/>
        </p:nvSpPr>
        <p:spPr>
          <a:xfrm>
            <a:off x="3218952" y="3887878"/>
            <a:ext cx="559655" cy="628334"/>
          </a:xfrm>
          <a:prstGeom prst="up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10574" y="4197670"/>
            <a:ext cx="2449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ENDORPHINS</a:t>
            </a:r>
          </a:p>
        </p:txBody>
      </p:sp>
      <p:sp>
        <p:nvSpPr>
          <p:cNvPr id="10" name="Down Arrow 9"/>
          <p:cNvSpPr/>
          <p:nvPr/>
        </p:nvSpPr>
        <p:spPr>
          <a:xfrm>
            <a:off x="3218952" y="5142533"/>
            <a:ext cx="559655" cy="666050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10574" y="5514281"/>
            <a:ext cx="4600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STRESS HORMONES </a:t>
            </a:r>
            <a:r>
              <a:rPr lang="en-US" dirty="0"/>
              <a:t>(CORTISOL, ADRENALINE, DOPAMINE)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078" y="2636912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35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Humor Associated Mirthful Laughter  (HAML) </a:t>
            </a:r>
            <a:r>
              <a:rPr lang="en-US" b="1" dirty="0" err="1">
                <a:solidFill>
                  <a:srgbClr val="7030A0"/>
                </a:solidFill>
              </a:rPr>
              <a:t>Birk</a:t>
            </a:r>
            <a:r>
              <a:rPr lang="en-US" b="1" dirty="0">
                <a:solidFill>
                  <a:srgbClr val="7030A0"/>
                </a:solidFill>
              </a:rPr>
              <a:t> et al.,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992" y="1378364"/>
            <a:ext cx="10515600" cy="435133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Meditation used to promote wellness</a:t>
            </a:r>
          </a:p>
          <a:p>
            <a:r>
              <a:rPr lang="en-US" sz="3600" dirty="0"/>
              <a:t>Gamma wave spectrum (31-40 Hz) in EEG increases with mindfulness practices such as meditation.  This is what devotees of these practices strive for.</a:t>
            </a:r>
          </a:p>
          <a:p>
            <a:r>
              <a:rPr lang="en-US" sz="3600" dirty="0"/>
              <a:t>HAML has a powerful effect in producing gamma waves</a:t>
            </a:r>
          </a:p>
          <a:p>
            <a:r>
              <a:rPr lang="en-US" sz="3600" dirty="0"/>
              <a:t>Maybe an underutilized means of promoting wellness</a:t>
            </a:r>
          </a:p>
        </p:txBody>
      </p:sp>
    </p:spTree>
    <p:extLst>
      <p:ext uri="{BB962C8B-B14F-4D97-AF65-F5344CB8AC3E}">
        <p14:creationId xmlns:p14="http://schemas.microsoft.com/office/powerpoint/2010/main" val="1230423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30" y="765544"/>
            <a:ext cx="10015870" cy="1406156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BIGGEST FEAR AMONGST SENIORS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930" y="2438400"/>
            <a:ext cx="9601200" cy="3943350"/>
          </a:xfrm>
        </p:spPr>
        <p:txBody>
          <a:bodyPr>
            <a:normAutofit/>
          </a:bodyPr>
          <a:lstStyle/>
          <a:p>
            <a:r>
              <a:rPr lang="en-US" sz="3600" dirty="0"/>
              <a:t>Losing cognitive abilities</a:t>
            </a:r>
          </a:p>
          <a:p>
            <a:pPr lvl="1"/>
            <a:r>
              <a:rPr lang="en-US" sz="3600" dirty="0"/>
              <a:t>Loss of independence &amp; altered self- perception</a:t>
            </a:r>
          </a:p>
          <a:p>
            <a:r>
              <a:rPr lang="en-US" sz="3600" dirty="0"/>
              <a:t>90 yr. olds 75% more likely to show signs of cognitive decline than those in their 70s.</a:t>
            </a:r>
          </a:p>
          <a:p>
            <a:r>
              <a:rPr lang="en-US" sz="3600" dirty="0"/>
              <a:t>Cognitive decline is </a:t>
            </a:r>
            <a:r>
              <a:rPr lang="en-US" sz="3600" b="1" dirty="0"/>
              <a:t>NOT</a:t>
            </a:r>
            <a:r>
              <a:rPr lang="en-US" sz="3600" dirty="0"/>
              <a:t> a direct effect of aging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5060" r="13159" b="5062"/>
          <a:stretch/>
        </p:blipFill>
        <p:spPr>
          <a:xfrm rot="5400000">
            <a:off x="9573706" y="1458407"/>
            <a:ext cx="2784010" cy="24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057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BEST RESULTS FOR WELLNESS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Start early </a:t>
            </a:r>
            <a:r>
              <a:rPr lang="mr-IN" sz="3600" dirty="0"/>
              <a:t>–</a:t>
            </a:r>
            <a:endParaRPr lang="en-US" sz="3600" dirty="0"/>
          </a:p>
          <a:p>
            <a:r>
              <a:rPr lang="en-US" sz="3600" dirty="0"/>
              <a:t>Healthy lifestyle changes early in life have big payoffs for cognitive health later </a:t>
            </a:r>
          </a:p>
          <a:p>
            <a:r>
              <a:rPr lang="en-US" sz="3600" dirty="0"/>
              <a:t>BUT even older adults can benefit from adhering to healthy lifestyle choices</a:t>
            </a:r>
          </a:p>
          <a:p>
            <a:r>
              <a:rPr lang="en-US" sz="3600" dirty="0"/>
              <a:t>Wellness interventions in this population can have a positive impact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3678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388" y="116632"/>
            <a:ext cx="11187112" cy="1635968"/>
          </a:xfrm>
          <a:ln w="57150" cmpd="sng">
            <a:noFill/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rgbClr val="7030A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Zone of Possible Cognitive Performance in Adulthood</a:t>
            </a:r>
          </a:p>
        </p:txBody>
      </p:sp>
      <p:pic>
        <p:nvPicPr>
          <p:cNvPr id="91138" name="Content Placeholder 3" descr="Cognition and Chronological age.tif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47" r="-8147"/>
          <a:stretch>
            <a:fillRect/>
          </a:stretch>
        </p:blipFill>
        <p:spPr>
          <a:xfrm>
            <a:off x="1371599" y="2285999"/>
            <a:ext cx="10860141" cy="4051005"/>
          </a:xfrm>
        </p:spPr>
      </p:pic>
    </p:spTree>
    <p:extLst>
      <p:ext uri="{BB962C8B-B14F-4D97-AF65-F5344CB8AC3E}">
        <p14:creationId xmlns:p14="http://schemas.microsoft.com/office/powerpoint/2010/main" val="13508014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228600"/>
            <a:ext cx="10987088" cy="1485900"/>
          </a:xfrm>
          <a:ln w="57150" cmpd="sng">
            <a:noFill/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7030A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Possible Cognitive Performance of an Individual</a:t>
            </a:r>
          </a:p>
        </p:txBody>
      </p:sp>
      <p:pic>
        <p:nvPicPr>
          <p:cNvPr id="93186" name="Content Placeholder 3" descr="Cognition, behav.genetic,environmental.tiff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36" r="-9436"/>
          <a:stretch>
            <a:fillRect/>
          </a:stretch>
        </p:blipFill>
        <p:spPr>
          <a:xfrm>
            <a:off x="1962329" y="1714500"/>
            <a:ext cx="9052736" cy="4792625"/>
          </a:xfrm>
        </p:spPr>
      </p:pic>
    </p:spTree>
    <p:extLst>
      <p:ext uri="{BB962C8B-B14F-4D97-AF65-F5344CB8AC3E}">
        <p14:creationId xmlns:p14="http://schemas.microsoft.com/office/powerpoint/2010/main" val="676749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BIGGEST PROBLEM WITH PHYSICAL AND INTELLECTUAL ACTIVITES THAT PROMOTE IMPROVED BRAIN FUNCTION?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41225"/>
            <a:ext cx="9601200" cy="4279693"/>
          </a:xfrm>
        </p:spPr>
        <p:txBody>
          <a:bodyPr>
            <a:normAutofit lnSpcReduction="10000"/>
          </a:bodyPr>
          <a:lstStyle/>
          <a:p>
            <a:endParaRPr lang="en-US" sz="3600" dirty="0"/>
          </a:p>
          <a:p>
            <a:r>
              <a:rPr lang="en-US" sz="3600" dirty="0"/>
              <a:t>What works for one may not be of benefit for another</a:t>
            </a:r>
          </a:p>
          <a:p>
            <a:r>
              <a:rPr lang="en-US" sz="3600" dirty="0"/>
              <a:t>Using a multifaceted approach may be the answer</a:t>
            </a:r>
          </a:p>
          <a:p>
            <a:r>
              <a:rPr lang="en-US" sz="3600" dirty="0"/>
              <a:t>A </a:t>
            </a:r>
            <a:r>
              <a:rPr lang="en-US" sz="3600" b="1" dirty="0"/>
              <a:t>range</a:t>
            </a:r>
            <a:r>
              <a:rPr lang="en-US" sz="3600" dirty="0"/>
              <a:t> of effective behavioral interventions a must to provide sound advice to a </a:t>
            </a:r>
            <a:r>
              <a:rPr lang="en-US" sz="3600" b="1" dirty="0"/>
              <a:t>range</a:t>
            </a:r>
            <a:r>
              <a:rPr lang="en-US" sz="3600" dirty="0"/>
              <a:t> of individuals </a:t>
            </a:r>
          </a:p>
        </p:txBody>
      </p:sp>
    </p:spTree>
    <p:extLst>
      <p:ext uri="{BB962C8B-B14F-4D97-AF65-F5344CB8AC3E}">
        <p14:creationId xmlns:p14="http://schemas.microsoft.com/office/powerpoint/2010/main" val="16629246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E0A77-9587-E34D-933C-F294CFA2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CBB0AC-9EF6-5EF3-B5D0-A86FA3C4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620215" y="868362"/>
            <a:ext cx="12192000" cy="6761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738E7-D346-44E2-356C-9532C570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934123"/>
            <a:ext cx="10515600" cy="1325563"/>
          </a:xfrm>
        </p:spPr>
        <p:txBody>
          <a:bodyPr>
            <a:noAutofit/>
          </a:bodyPr>
          <a:lstStyle/>
          <a:p>
            <a:r>
              <a:rPr lang="en-US" sz="7200" b="1" dirty="0">
                <a:cs typeface="Arial" panose="020B0604020202020204" pitchFamily="34" charset="0"/>
              </a:rPr>
              <a:t>Building Brains Together </a:t>
            </a:r>
            <a:br>
              <a:rPr lang="en-US" sz="7200" dirty="0">
                <a:cs typeface="Arial" panose="020B0604020202020204" pitchFamily="34" charset="0"/>
              </a:rPr>
            </a:br>
            <a:endParaRPr lang="en-US" sz="7200" dirty="0"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E1C05-5BCE-3476-4E37-67B43687DE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Supporting Executive Function in SENIORS Through Play</a:t>
            </a:r>
          </a:p>
          <a:p>
            <a:r>
              <a:rPr lang="en-US" sz="3600" dirty="0" err="1">
                <a:cs typeface="Arial" panose="020B0604020202020204" pitchFamily="34" charset="0"/>
              </a:rPr>
              <a:t>Buildingbrain.ca</a:t>
            </a:r>
            <a:endParaRPr lang="en-US" sz="3600" dirty="0"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939B94-B9DA-1F02-AE24-00FD14A480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4FCDC15-607C-1697-10B3-55E2EF5BF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00" y="1690688"/>
            <a:ext cx="6780700" cy="37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0"/>
    </mc:Choice>
    <mc:Fallback xmlns="">
      <p:transition spd="slow" advClick="0" advTm="2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898AA-D447-8C47-9B8D-233F6A6C2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7030A0"/>
                </a:solidFill>
              </a:rPr>
              <a:t>Play Reduces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ECBE-333E-B041-B514-29DDE97FD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dirty="0"/>
              <a:t>Engaging in play </a:t>
            </a:r>
          </a:p>
          <a:p>
            <a:pPr lvl="1"/>
            <a:r>
              <a:rPr lang="en-US" sz="4800" dirty="0"/>
              <a:t>Reduces CORTISOL </a:t>
            </a:r>
          </a:p>
          <a:p>
            <a:pPr lvl="1"/>
            <a:r>
              <a:rPr lang="en-US" sz="4800" dirty="0"/>
              <a:t>Increases anandamide</a:t>
            </a:r>
          </a:p>
          <a:p>
            <a:pPr lvl="1"/>
            <a:r>
              <a:rPr lang="en-US" sz="4800" dirty="0"/>
              <a:t>Increases endorphins</a:t>
            </a:r>
          </a:p>
          <a:p>
            <a:pPr lvl="1"/>
            <a:r>
              <a:rPr lang="en-US" sz="4800" dirty="0"/>
              <a:t>Increases sense of pleasure</a:t>
            </a:r>
          </a:p>
          <a:p>
            <a:pPr lvl="1"/>
            <a:r>
              <a:rPr lang="en-US" sz="4800" dirty="0"/>
              <a:t>Increases joy and laughter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38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898AA-D447-8C47-9B8D-233F6A6C2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7030A0"/>
                </a:solidFill>
              </a:rPr>
              <a:t>Play Improves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ECBE-333E-B041-B514-29DDE97FD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Fosters caring and compassionate responses</a:t>
            </a:r>
          </a:p>
          <a:p>
            <a:r>
              <a:rPr lang="en-US" sz="3600" dirty="0"/>
              <a:t>Develops empathy</a:t>
            </a:r>
          </a:p>
          <a:p>
            <a:r>
              <a:rPr lang="en-US" sz="3600" dirty="0"/>
              <a:t>Promotes trust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*</a:t>
            </a:r>
            <a:r>
              <a:rPr lang="en-US" sz="3600" dirty="0" err="1">
                <a:solidFill>
                  <a:srgbClr val="7030A0"/>
                </a:solidFill>
              </a:rPr>
              <a:t>Nuturing</a:t>
            </a:r>
            <a:r>
              <a:rPr lang="en-US" sz="3600" dirty="0">
                <a:solidFill>
                  <a:srgbClr val="7030A0"/>
                </a:solidFill>
              </a:rPr>
              <a:t> relationships build brain</a:t>
            </a:r>
          </a:p>
        </p:txBody>
      </p:sp>
    </p:spTree>
    <p:extLst>
      <p:ext uri="{BB962C8B-B14F-4D97-AF65-F5344CB8AC3E}">
        <p14:creationId xmlns:p14="http://schemas.microsoft.com/office/powerpoint/2010/main" val="19985326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898AA-D447-8C47-9B8D-233F6A6C2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55" y="3441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7030A0"/>
                </a:solidFill>
              </a:rPr>
              <a:t>Play Improves Executive Function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ECBE-333E-B041-B514-29DDE97FD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55" y="1825625"/>
            <a:ext cx="10515600" cy="4351338"/>
          </a:xfrm>
        </p:spPr>
        <p:txBody>
          <a:bodyPr/>
          <a:lstStyle/>
          <a:p>
            <a:r>
              <a:rPr lang="en-US" sz="3600" dirty="0"/>
              <a:t>Engaging in play </a:t>
            </a:r>
          </a:p>
          <a:p>
            <a:pPr lvl="1"/>
            <a:r>
              <a:rPr lang="en-US" sz="3600" dirty="0"/>
              <a:t>Promotes self-regulation or the ability to manage your emotions</a:t>
            </a:r>
          </a:p>
          <a:p>
            <a:pPr lvl="1"/>
            <a:r>
              <a:rPr lang="en-US" sz="3600" dirty="0"/>
              <a:t>Increases connection in the frontal lobe –an area that supports Executive Functions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8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EE246480-6AD2-0A4F-90BC-20573AD34A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rgbClr val="7030A0"/>
                </a:solidFill>
                <a:ea typeface="ＭＳ Ｐゴシック" panose="020B0600070205080204" pitchFamily="34" charset="-128"/>
              </a:rPr>
              <a:t>Dr. Stuart Brown- Founder of National Institute of Play (CA)</a:t>
            </a:r>
          </a:p>
        </p:txBody>
      </p:sp>
      <p:pic>
        <p:nvPicPr>
          <p:cNvPr id="4" name="Why is Play Important? - Dr. Stuart Brown - Dirt is Good">
            <a:hlinkClick r:id="" action="ppaction://media"/>
            <a:extLst>
              <a:ext uri="{FF2B5EF4-FFF2-40B4-BE49-F238E27FC236}">
                <a16:creationId xmlns:a16="http://schemas.microsoft.com/office/drawing/2014/main" id="{71BE7B0B-F02F-3F49-85DE-83B817B28B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92159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PREVENTING COGNITIVE DECLINE USING A MULTIFACTED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Positive changes seen all over brain (Temporal lobe- memory; Thalamus- sensorimotor processing; PFC: executive function)</a:t>
            </a:r>
          </a:p>
          <a:p>
            <a:r>
              <a:rPr lang="en-US" sz="3600" dirty="0"/>
              <a:t>Enhanced blood flow</a:t>
            </a:r>
          </a:p>
        </p:txBody>
      </p:sp>
    </p:spTree>
    <p:extLst>
      <p:ext uri="{BB962C8B-B14F-4D97-AF65-F5344CB8AC3E}">
        <p14:creationId xmlns:p14="http://schemas.microsoft.com/office/powerpoint/2010/main" val="1279786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WELLNESS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 Both a </a:t>
            </a:r>
            <a:r>
              <a:rPr lang="en-US" sz="3600" b="1" dirty="0">
                <a:solidFill>
                  <a:srgbClr val="7030A0"/>
                </a:solidFill>
              </a:rPr>
              <a:t>Holistic</a:t>
            </a:r>
            <a:r>
              <a:rPr lang="en-US" sz="3600" dirty="0"/>
              <a:t> and </a:t>
            </a:r>
            <a:r>
              <a:rPr lang="en-US" sz="3600" b="1" dirty="0">
                <a:solidFill>
                  <a:srgbClr val="7030A0"/>
                </a:solidFill>
              </a:rPr>
              <a:t>Multidimensional</a:t>
            </a:r>
            <a:r>
              <a:rPr lang="en-US" sz="3600" dirty="0"/>
              <a:t> state that can be achieved and leads to optimizing an individual’s potential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694296" y="5867400"/>
            <a:ext cx="189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Strout</a:t>
            </a:r>
            <a:r>
              <a:rPr lang="en-US" dirty="0"/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4832492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RECAP OF PROTECTIVE INTERVENTIONS AGAINST COGNITIVE DECLINE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Physical </a:t>
            </a:r>
            <a:r>
              <a:rPr lang="en-US" sz="3600" dirty="0" err="1"/>
              <a:t>Activity:Swimming</a:t>
            </a:r>
            <a:r>
              <a:rPr lang="en-US" sz="3600" dirty="0"/>
              <a:t>, biking, hiking, walking-</a:t>
            </a:r>
            <a:r>
              <a:rPr lang="en-US" sz="3600" b="1" dirty="0">
                <a:solidFill>
                  <a:srgbClr val="7030A0"/>
                </a:solidFill>
              </a:rPr>
              <a:t>being outside</a:t>
            </a:r>
          </a:p>
          <a:p>
            <a:r>
              <a:rPr lang="en-US" sz="3600" dirty="0"/>
              <a:t>Computer Activities</a:t>
            </a:r>
          </a:p>
          <a:p>
            <a:r>
              <a:rPr lang="en-US" sz="3600" dirty="0"/>
              <a:t>Reading</a:t>
            </a:r>
          </a:p>
          <a:p>
            <a:r>
              <a:rPr lang="en-US" sz="3600" dirty="0"/>
              <a:t>Feeling delighted with life</a:t>
            </a:r>
          </a:p>
          <a:p>
            <a:r>
              <a:rPr lang="en-US" sz="3600" dirty="0"/>
              <a:t>Pursuing involvement in everyday life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Not lonely</a:t>
            </a:r>
          </a:p>
        </p:txBody>
      </p:sp>
    </p:spTree>
    <p:extLst>
      <p:ext uri="{BB962C8B-B14F-4D97-AF65-F5344CB8AC3E}">
        <p14:creationId xmlns:p14="http://schemas.microsoft.com/office/powerpoint/2010/main" val="1312908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2BBC2-3818-AEFC-1F21-C783608E3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02577-8698-9800-2031-2562A09C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RECAP OF PROTECTIVE INTERVENTIONS AGAINST COGNITIVE DECLINE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6519-FFF4-252F-642B-1638CA9EE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Get enough sleep</a:t>
            </a:r>
          </a:p>
          <a:p>
            <a:r>
              <a:rPr lang="en-US" sz="3600" dirty="0"/>
              <a:t>Eat well (</a:t>
            </a:r>
            <a:r>
              <a:rPr lang="en-US" sz="3600" dirty="0">
                <a:solidFill>
                  <a:srgbClr val="7030A0"/>
                </a:solidFill>
              </a:rPr>
              <a:t>Multivitamin supplement</a:t>
            </a:r>
            <a:r>
              <a:rPr lang="en-US" sz="3600" dirty="0"/>
              <a:t>, Omega 3’s, </a:t>
            </a:r>
            <a:r>
              <a:rPr lang="en-US" sz="3600" dirty="0" err="1"/>
              <a:t>Tumeric</a:t>
            </a:r>
            <a:r>
              <a:rPr lang="en-US" sz="3600" dirty="0"/>
              <a:t> or </a:t>
            </a:r>
            <a:r>
              <a:rPr lang="en-US" sz="3600" dirty="0">
                <a:solidFill>
                  <a:srgbClr val="7030A0"/>
                </a:solidFill>
              </a:rPr>
              <a:t>Curcumin</a:t>
            </a:r>
            <a:r>
              <a:rPr lang="en-US" sz="3600" dirty="0"/>
              <a:t>)</a:t>
            </a:r>
          </a:p>
          <a:p>
            <a:r>
              <a:rPr lang="en-US" sz="3600" dirty="0"/>
              <a:t>Mindfulness activities</a:t>
            </a:r>
            <a:r>
              <a:rPr lang="en-US" sz="3600" b="1" dirty="0">
                <a:solidFill>
                  <a:srgbClr val="7030A0"/>
                </a:solidFill>
              </a:rPr>
              <a:t>, YOGA</a:t>
            </a:r>
          </a:p>
          <a:p>
            <a:r>
              <a:rPr lang="en-US" sz="3600" dirty="0"/>
              <a:t>Laugh and smile</a:t>
            </a:r>
          </a:p>
          <a:p>
            <a:r>
              <a:rPr lang="en-US" sz="3600" dirty="0"/>
              <a:t>Enjoy making music: instrumental, singing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0874263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399" y="626533"/>
            <a:ext cx="4804901" cy="1731061"/>
          </a:xfrm>
        </p:spPr>
        <p:txBody>
          <a:bodyPr anchor="b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DIFFERENT STROKES FOR DIFFERENT FOLKS</a:t>
            </a:r>
          </a:p>
        </p:txBody>
      </p:sp>
      <p:pic>
        <p:nvPicPr>
          <p:cNvPr id="4" name="Picture 3" descr="A person with his hand on his face&#10;&#10;AI-generated content may be incorrect.">
            <a:extLst>
              <a:ext uri="{FF2B5EF4-FFF2-40B4-BE49-F238E27FC236}">
                <a16:creationId xmlns:a16="http://schemas.microsoft.com/office/drawing/2014/main" id="{001A8DD6-C7AE-CE10-DCC9-3455874C1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/>
          <a:stretch/>
        </p:blipFill>
        <p:spPr>
          <a:xfrm>
            <a:off x="884698" y="875809"/>
            <a:ext cx="5491721" cy="43227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0284" y="2533476"/>
            <a:ext cx="3405415" cy="3447832"/>
          </a:xfrm>
        </p:spPr>
        <p:txBody>
          <a:bodyPr anchor="t">
            <a:normAutofit/>
          </a:bodyPr>
          <a:lstStyle/>
          <a:p>
            <a:r>
              <a:rPr lang="en-US" sz="2400" dirty="0"/>
              <a:t>Important to recognize the enjoyment that a participants feels while engaged in an intervention</a:t>
            </a:r>
          </a:p>
          <a:p>
            <a:r>
              <a:rPr lang="en-US" sz="2400" dirty="0"/>
              <a:t>Not everyone will </a:t>
            </a:r>
            <a:r>
              <a:rPr lang="en-US" sz="2400" b="1" dirty="0">
                <a:solidFill>
                  <a:srgbClr val="7030A0"/>
                </a:solidFill>
              </a:rPr>
              <a:t>LOVE </a:t>
            </a:r>
            <a:r>
              <a:rPr lang="en-US" sz="2400" dirty="0"/>
              <a:t>the same activities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TRY TO BE INVOLVED IN MORE THAN ONE!</a:t>
            </a:r>
          </a:p>
        </p:txBody>
      </p:sp>
    </p:spTree>
    <p:extLst>
      <p:ext uri="{BB962C8B-B14F-4D97-AF65-F5344CB8AC3E}">
        <p14:creationId xmlns:p14="http://schemas.microsoft.com/office/powerpoint/2010/main" val="6690001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MAXIMUM EFFECT?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Enjoyable and engaging experiences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72" y="2998958"/>
            <a:ext cx="5554330" cy="36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324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FDBDF-BE82-B0B9-3788-5A1350AA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Contributors to the BBT Work (PLAY)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2BC573-6795-9E48-752F-AA4918880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293" y="3544998"/>
            <a:ext cx="2764361" cy="2764361"/>
          </a:xfrm>
        </p:spPr>
      </p:pic>
      <p:pic>
        <p:nvPicPr>
          <p:cNvPr id="6" name="Picture 5" descr="A person with long hair smiling&#10;&#10;AI-generated content may be incorrect.">
            <a:extLst>
              <a:ext uri="{FF2B5EF4-FFF2-40B4-BE49-F238E27FC236}">
                <a16:creationId xmlns:a16="http://schemas.microsoft.com/office/drawing/2014/main" id="{4D133F46-3F1C-8DFD-CFD2-2646DB0E5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925" y="3544998"/>
            <a:ext cx="2598830" cy="2764360"/>
          </a:xfrm>
          <a:prstGeom prst="rect">
            <a:avLst/>
          </a:prstGeom>
        </p:spPr>
      </p:pic>
      <p:pic>
        <p:nvPicPr>
          <p:cNvPr id="16" name="Picture 15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2BDC00D0-0792-CF50-2DD1-970A7899F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090" y="1381195"/>
            <a:ext cx="4425127" cy="1931807"/>
          </a:xfrm>
          <a:prstGeom prst="rect">
            <a:avLst/>
          </a:prstGeom>
        </p:spPr>
      </p:pic>
      <p:pic>
        <p:nvPicPr>
          <p:cNvPr id="21" name="Picture 20" descr="A group of women wearing matching yellow shirts&#10;&#10;AI-generated content may be incorrect.">
            <a:extLst>
              <a:ext uri="{FF2B5EF4-FFF2-40B4-BE49-F238E27FC236}">
                <a16:creationId xmlns:a16="http://schemas.microsoft.com/office/drawing/2014/main" id="{E168EB7A-C088-0B89-F8B9-C4EE9CF4FC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5801"/>
          <a:stretch/>
        </p:blipFill>
        <p:spPr>
          <a:xfrm>
            <a:off x="5897322" y="1938528"/>
            <a:ext cx="6349618" cy="416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390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1489C03-2B8F-2BC7-4A98-AF9B827A6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514" y="1015514"/>
            <a:ext cx="4826972" cy="482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56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SIX DIMENSIONS OF WELLNESS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755036"/>
          </a:xfrm>
        </p:spPr>
        <p:txBody>
          <a:bodyPr>
            <a:normAutofit/>
          </a:bodyPr>
          <a:lstStyle/>
          <a:p>
            <a:r>
              <a:rPr lang="en-US" sz="3200" b="1" dirty="0"/>
              <a:t>Social</a:t>
            </a:r>
          </a:p>
          <a:p>
            <a:r>
              <a:rPr lang="en-US" sz="3200" b="1" dirty="0"/>
              <a:t>Intellectual</a:t>
            </a:r>
          </a:p>
          <a:p>
            <a:r>
              <a:rPr lang="en-US" sz="3200" b="1" dirty="0"/>
              <a:t>Emotional</a:t>
            </a:r>
          </a:p>
          <a:p>
            <a:r>
              <a:rPr lang="en-US" sz="3200" b="1" dirty="0"/>
              <a:t>Spiritual</a:t>
            </a:r>
          </a:p>
          <a:p>
            <a:r>
              <a:rPr lang="en-US" sz="3200" b="1" dirty="0"/>
              <a:t>Occupational</a:t>
            </a:r>
          </a:p>
          <a:p>
            <a:r>
              <a:rPr lang="en-US" sz="3200" b="1" dirty="0"/>
              <a:t>Physical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64826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SOCIAL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Relationships- ability to maintain and nurture both personal and community relationships</a:t>
            </a:r>
          </a:p>
          <a:p>
            <a:r>
              <a:rPr lang="en-US" sz="3600" dirty="0"/>
              <a:t>Social situations promote healthy stress that helps to optimize brain function</a:t>
            </a:r>
          </a:p>
        </p:txBody>
      </p:sp>
    </p:spTree>
    <p:extLst>
      <p:ext uri="{BB962C8B-B14F-4D97-AF65-F5344CB8AC3E}">
        <p14:creationId xmlns:p14="http://schemas.microsoft.com/office/powerpoint/2010/main" val="1187176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SOCIAL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71600" y="1790700"/>
            <a:ext cx="9601200" cy="4629150"/>
          </a:xfrm>
        </p:spPr>
        <p:txBody>
          <a:bodyPr>
            <a:noAutofit/>
          </a:bodyPr>
          <a:lstStyle/>
          <a:p>
            <a:r>
              <a:rPr lang="en-US" sz="3600"/>
              <a:t>Have lots of close friends in community</a:t>
            </a:r>
          </a:p>
          <a:p>
            <a:r>
              <a:rPr lang="en-US" sz="3600" dirty="0"/>
              <a:t>Count on friends for </a:t>
            </a:r>
          </a:p>
          <a:p>
            <a:pPr lvl="1"/>
            <a:r>
              <a:rPr lang="en-US" sz="3600" dirty="0"/>
              <a:t> Support</a:t>
            </a:r>
          </a:p>
          <a:p>
            <a:pPr lvl="1"/>
            <a:r>
              <a:rPr lang="en-US" sz="3600" dirty="0"/>
              <a:t>Companionship</a:t>
            </a:r>
            <a:endParaRPr lang="en-US" sz="3600" b="1" dirty="0"/>
          </a:p>
          <a:p>
            <a:r>
              <a:rPr lang="en-US" sz="3600" dirty="0"/>
              <a:t>Involved in Community</a:t>
            </a:r>
          </a:p>
          <a:p>
            <a:r>
              <a:rPr lang="en-US" sz="3600" b="1" dirty="0"/>
              <a:t>Actively pursue involvement in daily life</a:t>
            </a:r>
            <a:r>
              <a:rPr lang="en-US" sz="3600" dirty="0"/>
              <a:t>*</a:t>
            </a:r>
          </a:p>
          <a:p>
            <a:r>
              <a:rPr lang="en-US" sz="3600" b="1" dirty="0"/>
              <a:t>Not Lonely * (Self-Report)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6190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</TotalTime>
  <Words>2260</Words>
  <Application>Microsoft Macintosh PowerPoint</Application>
  <PresentationFormat>Widescreen</PresentationFormat>
  <Paragraphs>329</Paragraphs>
  <Slides>65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ＭＳ Ｐゴシック</vt:lpstr>
      <vt:lpstr>Arial</vt:lpstr>
      <vt:lpstr>Calibri</vt:lpstr>
      <vt:lpstr>Calibri Light</vt:lpstr>
      <vt:lpstr>Century Gothic</vt:lpstr>
      <vt:lpstr>Monaco</vt:lpstr>
      <vt:lpstr>Times</vt:lpstr>
      <vt:lpstr>Office Theme</vt:lpstr>
      <vt:lpstr>Strengthening the Aging Brain</vt:lpstr>
      <vt:lpstr>How we derive our genome</vt:lpstr>
      <vt:lpstr>PowerPoint Presentation</vt:lpstr>
      <vt:lpstr>Epigenetic Changes Cause Brain Changes: Brain Plasticity</vt:lpstr>
      <vt:lpstr>BIGGEST FEAR AMONGST SENIORS</vt:lpstr>
      <vt:lpstr>WELLNESS</vt:lpstr>
      <vt:lpstr>SIX DIMENSIONS OF WELLNESS</vt:lpstr>
      <vt:lpstr>SOCIAL</vt:lpstr>
      <vt:lpstr>SOCIAL</vt:lpstr>
      <vt:lpstr>NUMBER 1 NEED?</vt:lpstr>
      <vt:lpstr>The BONDING HORMONE  (aka the love hormone)</vt:lpstr>
      <vt:lpstr>INTELLECTUAL</vt:lpstr>
      <vt:lpstr>SEDENTARY BEHAVIOUR</vt:lpstr>
      <vt:lpstr>SEDENTARY BEHAVIOUR</vt:lpstr>
      <vt:lpstr>INTELLECTUAL</vt:lpstr>
      <vt:lpstr>EXECUTIVE FUNCTIONS (EF)</vt:lpstr>
      <vt:lpstr>PowerPoint Presentation</vt:lpstr>
      <vt:lpstr>PowerPoint Presentation</vt:lpstr>
      <vt:lpstr>PowerPoint Presentation</vt:lpstr>
      <vt:lpstr>WAYS TO IMPROVE EF?</vt:lpstr>
      <vt:lpstr>PowerPoint Presentation</vt:lpstr>
      <vt:lpstr>Playing an instrument</vt:lpstr>
      <vt:lpstr> Benefits of Singing</vt:lpstr>
      <vt:lpstr>EMOTIONAL</vt:lpstr>
      <vt:lpstr>EMOTIONAL</vt:lpstr>
      <vt:lpstr>What is stress? </vt:lpstr>
      <vt:lpstr>Types of stress </vt:lpstr>
      <vt:lpstr>Types of stress</vt:lpstr>
      <vt:lpstr>Stress Performance Connection</vt:lpstr>
      <vt:lpstr>Early Experience alters stress axis</vt:lpstr>
      <vt:lpstr>PowerPoint Presentation</vt:lpstr>
      <vt:lpstr>What are Adverse Childhood Experiences (ACES)?</vt:lpstr>
      <vt:lpstr>PowerPoint Presentation</vt:lpstr>
      <vt:lpstr>PowerPoint Presentation</vt:lpstr>
      <vt:lpstr>SPIRITUAL</vt:lpstr>
      <vt:lpstr>OCCUPATIONAL</vt:lpstr>
      <vt:lpstr>PHYSICAL WELLNESS</vt:lpstr>
      <vt:lpstr>PHYSICAL Committed to regular participation in physical activity, healthy eating habits, sleep  </vt:lpstr>
      <vt:lpstr>Physical Activity</vt:lpstr>
      <vt:lpstr>Effect of Physical Exercise on Mental Tasks</vt:lpstr>
      <vt:lpstr>Diet</vt:lpstr>
      <vt:lpstr>Diet </vt:lpstr>
      <vt:lpstr>Diet </vt:lpstr>
      <vt:lpstr>Sleep</vt:lpstr>
      <vt:lpstr>Sleep and Memory - Stickgold, Harvard</vt:lpstr>
      <vt:lpstr>Sleep dysregulation</vt:lpstr>
      <vt:lpstr>Wellness Promoting Activities and Brain Health</vt:lpstr>
      <vt:lpstr>THE BENEFITS OF A SMILE</vt:lpstr>
      <vt:lpstr>Humor Associated Mirthful Laughter  (HAML) Birk et al., 2014</vt:lpstr>
      <vt:lpstr>BEST RESULTS FOR WELLNESS APPROACH</vt:lpstr>
      <vt:lpstr>Zone of Possible Cognitive Performance in Adulthood</vt:lpstr>
      <vt:lpstr>Possible Cognitive Performance of an Individual</vt:lpstr>
      <vt:lpstr>BIGGEST PROBLEM WITH PHYSICAL AND INTELLECTUAL ACTIVITES THAT PROMOTE IMPROVED BRAIN FUNCTION?</vt:lpstr>
      <vt:lpstr>Building Brains Together  </vt:lpstr>
      <vt:lpstr>Play Reduces Stress</vt:lpstr>
      <vt:lpstr>Play Improves Relationships</vt:lpstr>
      <vt:lpstr>Play Improves Executive Function </vt:lpstr>
      <vt:lpstr>Dr. Stuart Brown- Founder of National Institute of Play (CA)</vt:lpstr>
      <vt:lpstr>PREVENTING COGNITIVE DECLINE USING A MULTIFACTED APPROACH</vt:lpstr>
      <vt:lpstr>RECAP OF PROTECTIVE INTERVENTIONS AGAINST COGNITIVE DECLINE</vt:lpstr>
      <vt:lpstr>RECAP OF PROTECTIVE INTERVENTIONS AGAINST COGNITIVE DECLINE</vt:lpstr>
      <vt:lpstr>DIFFERENT STROKES FOR DIFFERENT FOLKS</vt:lpstr>
      <vt:lpstr>MAXIMUM EFFECT?</vt:lpstr>
      <vt:lpstr>Contributors to the BBT Work (PLAY)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Nordbridge: Feb.22, 2024</dc:title>
  <dc:creator>Gibb, Robbin</dc:creator>
  <cp:lastModifiedBy>1502 Gibb,Robbin</cp:lastModifiedBy>
  <cp:revision>4</cp:revision>
  <dcterms:created xsi:type="dcterms:W3CDTF">2024-02-22T02:32:51Z</dcterms:created>
  <dcterms:modified xsi:type="dcterms:W3CDTF">2025-04-09T04:30:32Z</dcterms:modified>
</cp:coreProperties>
</file>