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64" r:id="rId37"/>
    <p:sldId id="291" r:id="rId38"/>
    <p:sldId id="293" r:id="rId39"/>
    <p:sldId id="294" r:id="rId40"/>
    <p:sldId id="295" r:id="rId41"/>
    <p:sldId id="296" r:id="rId42"/>
    <p:sldId id="297" r:id="rId43"/>
    <p:sldId id="365" r:id="rId44"/>
    <p:sldId id="298" r:id="rId45"/>
    <p:sldId id="299" r:id="rId46"/>
    <p:sldId id="366" r:id="rId47"/>
    <p:sldId id="367" r:id="rId48"/>
    <p:sldId id="300" r:id="rId49"/>
    <p:sldId id="368" r:id="rId50"/>
    <p:sldId id="301" r:id="rId51"/>
    <p:sldId id="302" r:id="rId52"/>
    <p:sldId id="303" r:id="rId53"/>
    <p:sldId id="369" r:id="rId54"/>
    <p:sldId id="370" r:id="rId55"/>
    <p:sldId id="304" r:id="rId56"/>
    <p:sldId id="371" r:id="rId57"/>
    <p:sldId id="305" r:id="rId58"/>
    <p:sldId id="306" r:id="rId59"/>
    <p:sldId id="307" r:id="rId60"/>
    <p:sldId id="308" r:id="rId61"/>
    <p:sldId id="372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73" r:id="rId70"/>
    <p:sldId id="374" r:id="rId71"/>
    <p:sldId id="316" r:id="rId72"/>
    <p:sldId id="317" r:id="rId73"/>
    <p:sldId id="375" r:id="rId74"/>
    <p:sldId id="376" r:id="rId75"/>
    <p:sldId id="318" r:id="rId76"/>
    <p:sldId id="319" r:id="rId77"/>
    <p:sldId id="320" r:id="rId78"/>
    <p:sldId id="321" r:id="rId79"/>
    <p:sldId id="322" r:id="rId80"/>
    <p:sldId id="323" r:id="rId81"/>
    <p:sldId id="324" r:id="rId82"/>
    <p:sldId id="377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78" r:id="rId96"/>
    <p:sldId id="337" r:id="rId97"/>
    <p:sldId id="338" r:id="rId98"/>
    <p:sldId id="339" r:id="rId99"/>
    <p:sldId id="340" r:id="rId100"/>
    <p:sldId id="341" r:id="rId101"/>
    <p:sldId id="342" r:id="rId102"/>
    <p:sldId id="343" r:id="rId103"/>
    <p:sldId id="344" r:id="rId104"/>
    <p:sldId id="379" r:id="rId105"/>
    <p:sldId id="345" r:id="rId106"/>
    <p:sldId id="346" r:id="rId107"/>
    <p:sldId id="347" r:id="rId108"/>
    <p:sldId id="348" r:id="rId109"/>
  </p:sldIdLst>
  <p:sldSz cx="9144000" cy="6858000" type="screen4x3"/>
  <p:notesSz cx="7010400" cy="92233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94"/>
  </p:normalViewPr>
  <p:slideViewPr>
    <p:cSldViewPr snapToGrid="0" snapToObjects="1">
      <p:cViewPr varScale="1">
        <p:scale>
          <a:sx n="84" d="100"/>
          <a:sy n="84" d="100"/>
        </p:scale>
        <p:origin x="14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4344AD-2E6F-44D0-8895-5C0B5A4EE633}" type="doc">
      <dgm:prSet loTypeId="urn:microsoft.com/office/officeart/2005/8/layout/vList5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47A6D8D-012A-4658-BC32-F2383F7A825E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Posterior Tibial Nerve Stimulation (PTNS)</a:t>
          </a:r>
        </a:p>
      </dgm:t>
    </dgm:pt>
    <dgm:pt modelId="{AB434ADC-7A32-49E7-AD9D-2D2B01853EA7}" type="parTrans" cxnId="{EFDC1CD5-D247-4DFF-8FE8-B0681CF0DC34}">
      <dgm:prSet/>
      <dgm:spPr/>
      <dgm:t>
        <a:bodyPr/>
        <a:lstStyle/>
        <a:p>
          <a:endParaRPr lang="en-US"/>
        </a:p>
      </dgm:t>
    </dgm:pt>
    <dgm:pt modelId="{850A6443-27BA-4CBA-B8BE-092A49078701}" type="sibTrans" cxnId="{EFDC1CD5-D247-4DFF-8FE8-B0681CF0DC34}">
      <dgm:prSet/>
      <dgm:spPr/>
      <dgm:t>
        <a:bodyPr/>
        <a:lstStyle/>
        <a:p>
          <a:endParaRPr lang="en-US"/>
        </a:p>
      </dgm:t>
    </dgm:pt>
    <dgm:pt modelId="{8855E740-51CA-4344-B22E-A6C3637D98B9}">
      <dgm:prSet/>
      <dgm:spPr>
        <a:solidFill>
          <a:schemeClr val="accent6"/>
        </a:solidFill>
      </dgm:spPr>
      <dgm:t>
        <a:bodyPr/>
        <a:lstStyle/>
        <a:p>
          <a:r>
            <a:rPr lang="en-US"/>
            <a:t>Ecoin</a:t>
          </a:r>
        </a:p>
      </dgm:t>
    </dgm:pt>
    <dgm:pt modelId="{D51B4315-57E2-475C-8708-6510DF20AF9B}" type="parTrans" cxnId="{43B0F2E3-803A-463D-A592-A0ED9793BBDB}">
      <dgm:prSet/>
      <dgm:spPr/>
      <dgm:t>
        <a:bodyPr/>
        <a:lstStyle/>
        <a:p>
          <a:endParaRPr lang="en-US"/>
        </a:p>
      </dgm:t>
    </dgm:pt>
    <dgm:pt modelId="{05E153AE-E081-4CFF-B773-7643C2471AFB}" type="sibTrans" cxnId="{43B0F2E3-803A-463D-A592-A0ED9793BBDB}">
      <dgm:prSet/>
      <dgm:spPr/>
      <dgm:t>
        <a:bodyPr/>
        <a:lstStyle/>
        <a:p>
          <a:endParaRPr lang="en-US"/>
        </a:p>
      </dgm:t>
    </dgm:pt>
    <dgm:pt modelId="{4523ABA1-1FE9-48CC-A04F-6DACD4214FC7}">
      <dgm:prSet/>
      <dgm:spPr>
        <a:solidFill>
          <a:schemeClr val="accent6"/>
        </a:solidFill>
      </dgm:spPr>
      <dgm:t>
        <a:bodyPr/>
        <a:lstStyle/>
        <a:p>
          <a:r>
            <a:rPr lang="en-US"/>
            <a:t>Botox</a:t>
          </a:r>
        </a:p>
      </dgm:t>
    </dgm:pt>
    <dgm:pt modelId="{37AEFECA-3216-4B1B-9759-765F070EAA6C}" type="parTrans" cxnId="{BAA18220-32B3-40BF-9C97-19431C10F6CF}">
      <dgm:prSet/>
      <dgm:spPr/>
      <dgm:t>
        <a:bodyPr/>
        <a:lstStyle/>
        <a:p>
          <a:endParaRPr lang="en-US"/>
        </a:p>
      </dgm:t>
    </dgm:pt>
    <dgm:pt modelId="{46895440-D39A-4565-9688-948E0F68FFC9}" type="sibTrans" cxnId="{BAA18220-32B3-40BF-9C97-19431C10F6CF}">
      <dgm:prSet/>
      <dgm:spPr/>
      <dgm:t>
        <a:bodyPr/>
        <a:lstStyle/>
        <a:p>
          <a:endParaRPr lang="en-US"/>
        </a:p>
      </dgm:t>
    </dgm:pt>
    <dgm:pt modelId="{8D60DA90-26F7-4859-BA84-ADF5779DD44F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Sacral Neuromodulation</a:t>
          </a:r>
        </a:p>
      </dgm:t>
    </dgm:pt>
    <dgm:pt modelId="{70852F49-4A5F-4A07-B9D8-43E2AED28DCA}" type="parTrans" cxnId="{F4B946D9-6D4D-4D6D-9044-4A543ACC2D26}">
      <dgm:prSet/>
      <dgm:spPr/>
      <dgm:t>
        <a:bodyPr/>
        <a:lstStyle/>
        <a:p>
          <a:endParaRPr lang="en-US"/>
        </a:p>
      </dgm:t>
    </dgm:pt>
    <dgm:pt modelId="{6C906683-8D04-424A-8A7B-E8938EF5DC03}" type="sibTrans" cxnId="{F4B946D9-6D4D-4D6D-9044-4A543ACC2D26}">
      <dgm:prSet/>
      <dgm:spPr/>
      <dgm:t>
        <a:bodyPr/>
        <a:lstStyle/>
        <a:p>
          <a:endParaRPr lang="en-US"/>
        </a:p>
      </dgm:t>
    </dgm:pt>
    <dgm:pt modelId="{184C0B4C-067F-4687-81A9-5AD5B5F347BF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InterStim</a:t>
          </a:r>
        </a:p>
      </dgm:t>
    </dgm:pt>
    <dgm:pt modelId="{E60A41D4-6601-426A-847A-C2A3A9D36201}" type="parTrans" cxnId="{CBC11131-360F-4DBD-8812-BA24AF3B6C3D}">
      <dgm:prSet/>
      <dgm:spPr/>
      <dgm:t>
        <a:bodyPr/>
        <a:lstStyle/>
        <a:p>
          <a:endParaRPr lang="en-US"/>
        </a:p>
      </dgm:t>
    </dgm:pt>
    <dgm:pt modelId="{5F4BBE67-419D-4249-BA67-64BE5F1920DD}" type="sibTrans" cxnId="{CBC11131-360F-4DBD-8812-BA24AF3B6C3D}">
      <dgm:prSet/>
      <dgm:spPr/>
      <dgm:t>
        <a:bodyPr/>
        <a:lstStyle/>
        <a:p>
          <a:endParaRPr lang="en-US"/>
        </a:p>
      </dgm:t>
    </dgm:pt>
    <dgm:pt modelId="{F5978E6D-158C-45A4-A060-2AF9253D3B66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Axonics</a:t>
          </a:r>
        </a:p>
      </dgm:t>
    </dgm:pt>
    <dgm:pt modelId="{C629B247-EDA5-42C2-A34B-3209D009B3F9}" type="parTrans" cxnId="{A7D9F7C4-BDB8-4780-A93F-F6AA6D1D1F76}">
      <dgm:prSet/>
      <dgm:spPr/>
      <dgm:t>
        <a:bodyPr/>
        <a:lstStyle/>
        <a:p>
          <a:endParaRPr lang="en-US"/>
        </a:p>
      </dgm:t>
    </dgm:pt>
    <dgm:pt modelId="{7BC39656-4CFE-44FB-8FAC-5713A9E00D61}" type="sibTrans" cxnId="{A7D9F7C4-BDB8-4780-A93F-F6AA6D1D1F76}">
      <dgm:prSet/>
      <dgm:spPr/>
      <dgm:t>
        <a:bodyPr/>
        <a:lstStyle/>
        <a:p>
          <a:endParaRPr lang="en-US"/>
        </a:p>
      </dgm:t>
    </dgm:pt>
    <dgm:pt modelId="{DF1695F2-CE73-4F46-ABAE-D28630595620}" type="pres">
      <dgm:prSet presAssocID="{EF4344AD-2E6F-44D0-8895-5C0B5A4EE633}" presName="Name0" presStyleCnt="0">
        <dgm:presLayoutVars>
          <dgm:dir/>
          <dgm:animLvl val="lvl"/>
          <dgm:resizeHandles val="exact"/>
        </dgm:presLayoutVars>
      </dgm:prSet>
      <dgm:spPr/>
    </dgm:pt>
    <dgm:pt modelId="{22C181F1-7539-45AD-9F71-13FDE1233A97}" type="pres">
      <dgm:prSet presAssocID="{A47A6D8D-012A-4658-BC32-F2383F7A825E}" presName="linNode" presStyleCnt="0"/>
      <dgm:spPr/>
    </dgm:pt>
    <dgm:pt modelId="{BFDC4F44-390B-4845-9361-58DCEE360C40}" type="pres">
      <dgm:prSet presAssocID="{A47A6D8D-012A-4658-BC32-F2383F7A825E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5F119228-864D-4425-A929-B5B6B29F534C}" type="pres">
      <dgm:prSet presAssocID="{850A6443-27BA-4CBA-B8BE-092A49078701}" presName="sp" presStyleCnt="0"/>
      <dgm:spPr/>
    </dgm:pt>
    <dgm:pt modelId="{86B38D79-9BB0-4C0A-8703-73166CDAF5F2}" type="pres">
      <dgm:prSet presAssocID="{8855E740-51CA-4344-B22E-A6C3637D98B9}" presName="linNode" presStyleCnt="0"/>
      <dgm:spPr/>
    </dgm:pt>
    <dgm:pt modelId="{9884CE98-89D5-44B7-9395-D67025A1F300}" type="pres">
      <dgm:prSet presAssocID="{8855E740-51CA-4344-B22E-A6C3637D98B9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9BC528DD-47D3-4632-BF61-8DD96FCAF380}" type="pres">
      <dgm:prSet presAssocID="{05E153AE-E081-4CFF-B773-7643C2471AFB}" presName="sp" presStyleCnt="0"/>
      <dgm:spPr/>
    </dgm:pt>
    <dgm:pt modelId="{92A7207C-B618-47D7-A153-729F8B21C2AF}" type="pres">
      <dgm:prSet presAssocID="{4523ABA1-1FE9-48CC-A04F-6DACD4214FC7}" presName="linNode" presStyleCnt="0"/>
      <dgm:spPr/>
    </dgm:pt>
    <dgm:pt modelId="{3BEE0370-3119-4F02-A939-FEF38206656D}" type="pres">
      <dgm:prSet presAssocID="{4523ABA1-1FE9-48CC-A04F-6DACD4214FC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E70128C-F4EB-442F-A161-3BF72DADECC1}" type="pres">
      <dgm:prSet presAssocID="{46895440-D39A-4565-9688-948E0F68FFC9}" presName="sp" presStyleCnt="0"/>
      <dgm:spPr/>
    </dgm:pt>
    <dgm:pt modelId="{9F60B7A7-2A0D-4C65-BCE6-40EE75A58B9E}" type="pres">
      <dgm:prSet presAssocID="{8D60DA90-26F7-4859-BA84-ADF5779DD44F}" presName="linNode" presStyleCnt="0"/>
      <dgm:spPr/>
    </dgm:pt>
    <dgm:pt modelId="{8A256046-3CA2-4AFA-A8ED-E03A4A89C976}" type="pres">
      <dgm:prSet presAssocID="{8D60DA90-26F7-4859-BA84-ADF5779DD44F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0ACCB87E-3354-4455-8463-6E37CFCD7B99}" type="pres">
      <dgm:prSet presAssocID="{8D60DA90-26F7-4859-BA84-ADF5779DD44F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476A140E-F11E-4E25-952B-8581FEB33605}" type="presOf" srcId="{EF4344AD-2E6F-44D0-8895-5C0B5A4EE633}" destId="{DF1695F2-CE73-4F46-ABAE-D28630595620}" srcOrd="0" destOrd="0" presId="urn:microsoft.com/office/officeart/2005/8/layout/vList5"/>
    <dgm:cxn modelId="{BAA18220-32B3-40BF-9C97-19431C10F6CF}" srcId="{EF4344AD-2E6F-44D0-8895-5C0B5A4EE633}" destId="{4523ABA1-1FE9-48CC-A04F-6DACD4214FC7}" srcOrd="2" destOrd="0" parTransId="{37AEFECA-3216-4B1B-9759-765F070EAA6C}" sibTransId="{46895440-D39A-4565-9688-948E0F68FFC9}"/>
    <dgm:cxn modelId="{C9494830-98D0-4111-A77A-11DB87B0D241}" type="presOf" srcId="{8D60DA90-26F7-4859-BA84-ADF5779DD44F}" destId="{8A256046-3CA2-4AFA-A8ED-E03A4A89C976}" srcOrd="0" destOrd="0" presId="urn:microsoft.com/office/officeart/2005/8/layout/vList5"/>
    <dgm:cxn modelId="{CBC11131-360F-4DBD-8812-BA24AF3B6C3D}" srcId="{8D60DA90-26F7-4859-BA84-ADF5779DD44F}" destId="{184C0B4C-067F-4687-81A9-5AD5B5F347BF}" srcOrd="0" destOrd="0" parTransId="{E60A41D4-6601-426A-847A-C2A3A9D36201}" sibTransId="{5F4BBE67-419D-4249-BA67-64BE5F1920DD}"/>
    <dgm:cxn modelId="{5EAA1767-EEFA-4CE7-8D1F-73CE27A9BCB2}" type="presOf" srcId="{184C0B4C-067F-4687-81A9-5AD5B5F347BF}" destId="{0ACCB87E-3354-4455-8463-6E37CFCD7B99}" srcOrd="0" destOrd="0" presId="urn:microsoft.com/office/officeart/2005/8/layout/vList5"/>
    <dgm:cxn modelId="{7B9BA547-6BA7-4BAD-AFCA-D6A1AB7FCE36}" type="presOf" srcId="{F5978E6D-158C-45A4-A060-2AF9253D3B66}" destId="{0ACCB87E-3354-4455-8463-6E37CFCD7B99}" srcOrd="0" destOrd="1" presId="urn:microsoft.com/office/officeart/2005/8/layout/vList5"/>
    <dgm:cxn modelId="{08933C76-4910-41BE-B5C6-8245F58496A1}" type="presOf" srcId="{4523ABA1-1FE9-48CC-A04F-6DACD4214FC7}" destId="{3BEE0370-3119-4F02-A939-FEF38206656D}" srcOrd="0" destOrd="0" presId="urn:microsoft.com/office/officeart/2005/8/layout/vList5"/>
    <dgm:cxn modelId="{15EE77BE-F7E4-46ED-9D0A-909D794E15CD}" type="presOf" srcId="{8855E740-51CA-4344-B22E-A6C3637D98B9}" destId="{9884CE98-89D5-44B7-9395-D67025A1F300}" srcOrd="0" destOrd="0" presId="urn:microsoft.com/office/officeart/2005/8/layout/vList5"/>
    <dgm:cxn modelId="{A7D9F7C4-BDB8-4780-A93F-F6AA6D1D1F76}" srcId="{8D60DA90-26F7-4859-BA84-ADF5779DD44F}" destId="{F5978E6D-158C-45A4-A060-2AF9253D3B66}" srcOrd="1" destOrd="0" parTransId="{C629B247-EDA5-42C2-A34B-3209D009B3F9}" sibTransId="{7BC39656-4CFE-44FB-8FAC-5713A9E00D61}"/>
    <dgm:cxn modelId="{741ADDCF-5AE5-4A00-871B-EA9FE294D40A}" type="presOf" srcId="{A47A6D8D-012A-4658-BC32-F2383F7A825E}" destId="{BFDC4F44-390B-4845-9361-58DCEE360C40}" srcOrd="0" destOrd="0" presId="urn:microsoft.com/office/officeart/2005/8/layout/vList5"/>
    <dgm:cxn modelId="{EFDC1CD5-D247-4DFF-8FE8-B0681CF0DC34}" srcId="{EF4344AD-2E6F-44D0-8895-5C0B5A4EE633}" destId="{A47A6D8D-012A-4658-BC32-F2383F7A825E}" srcOrd="0" destOrd="0" parTransId="{AB434ADC-7A32-49E7-AD9D-2D2B01853EA7}" sibTransId="{850A6443-27BA-4CBA-B8BE-092A49078701}"/>
    <dgm:cxn modelId="{F4B946D9-6D4D-4D6D-9044-4A543ACC2D26}" srcId="{EF4344AD-2E6F-44D0-8895-5C0B5A4EE633}" destId="{8D60DA90-26F7-4859-BA84-ADF5779DD44F}" srcOrd="3" destOrd="0" parTransId="{70852F49-4A5F-4A07-B9D8-43E2AED28DCA}" sibTransId="{6C906683-8D04-424A-8A7B-E8938EF5DC03}"/>
    <dgm:cxn modelId="{43B0F2E3-803A-463D-A592-A0ED9793BBDB}" srcId="{EF4344AD-2E6F-44D0-8895-5C0B5A4EE633}" destId="{8855E740-51CA-4344-B22E-A6C3637D98B9}" srcOrd="1" destOrd="0" parTransId="{D51B4315-57E2-475C-8708-6510DF20AF9B}" sibTransId="{05E153AE-E081-4CFF-B773-7643C2471AFB}"/>
    <dgm:cxn modelId="{8FFBCF61-5AE5-4BAF-95FA-F6352215CDAD}" type="presParOf" srcId="{DF1695F2-CE73-4F46-ABAE-D28630595620}" destId="{22C181F1-7539-45AD-9F71-13FDE1233A97}" srcOrd="0" destOrd="0" presId="urn:microsoft.com/office/officeart/2005/8/layout/vList5"/>
    <dgm:cxn modelId="{8E4057BB-DD8D-43B5-8017-766AA2747DB2}" type="presParOf" srcId="{22C181F1-7539-45AD-9F71-13FDE1233A97}" destId="{BFDC4F44-390B-4845-9361-58DCEE360C40}" srcOrd="0" destOrd="0" presId="urn:microsoft.com/office/officeart/2005/8/layout/vList5"/>
    <dgm:cxn modelId="{ACDC653F-4034-481D-8F43-80A9EE18E0E7}" type="presParOf" srcId="{DF1695F2-CE73-4F46-ABAE-D28630595620}" destId="{5F119228-864D-4425-A929-B5B6B29F534C}" srcOrd="1" destOrd="0" presId="urn:microsoft.com/office/officeart/2005/8/layout/vList5"/>
    <dgm:cxn modelId="{CB873FE0-CDFC-4BF4-B5ED-A679F0B56CDA}" type="presParOf" srcId="{DF1695F2-CE73-4F46-ABAE-D28630595620}" destId="{86B38D79-9BB0-4C0A-8703-73166CDAF5F2}" srcOrd="2" destOrd="0" presId="urn:microsoft.com/office/officeart/2005/8/layout/vList5"/>
    <dgm:cxn modelId="{4D4C2D5B-8321-4858-A48A-1105C42DB197}" type="presParOf" srcId="{86B38D79-9BB0-4C0A-8703-73166CDAF5F2}" destId="{9884CE98-89D5-44B7-9395-D67025A1F300}" srcOrd="0" destOrd="0" presId="urn:microsoft.com/office/officeart/2005/8/layout/vList5"/>
    <dgm:cxn modelId="{4EB24182-A0CE-4970-89C1-ED047DEB56CF}" type="presParOf" srcId="{DF1695F2-CE73-4F46-ABAE-D28630595620}" destId="{9BC528DD-47D3-4632-BF61-8DD96FCAF380}" srcOrd="3" destOrd="0" presId="urn:microsoft.com/office/officeart/2005/8/layout/vList5"/>
    <dgm:cxn modelId="{B0DD72FA-D5CF-4583-B1D6-A587A1F727BC}" type="presParOf" srcId="{DF1695F2-CE73-4F46-ABAE-D28630595620}" destId="{92A7207C-B618-47D7-A153-729F8B21C2AF}" srcOrd="4" destOrd="0" presId="urn:microsoft.com/office/officeart/2005/8/layout/vList5"/>
    <dgm:cxn modelId="{3C21281F-794B-435A-BC01-5523005692A2}" type="presParOf" srcId="{92A7207C-B618-47D7-A153-729F8B21C2AF}" destId="{3BEE0370-3119-4F02-A939-FEF38206656D}" srcOrd="0" destOrd="0" presId="urn:microsoft.com/office/officeart/2005/8/layout/vList5"/>
    <dgm:cxn modelId="{EBB568B0-DBA2-49AA-9922-9E70202D4B79}" type="presParOf" srcId="{DF1695F2-CE73-4F46-ABAE-D28630595620}" destId="{9E70128C-F4EB-442F-A161-3BF72DADECC1}" srcOrd="5" destOrd="0" presId="urn:microsoft.com/office/officeart/2005/8/layout/vList5"/>
    <dgm:cxn modelId="{DB7B546F-B457-4F45-85BE-27A912B88758}" type="presParOf" srcId="{DF1695F2-CE73-4F46-ABAE-D28630595620}" destId="{9F60B7A7-2A0D-4C65-BCE6-40EE75A58B9E}" srcOrd="6" destOrd="0" presId="urn:microsoft.com/office/officeart/2005/8/layout/vList5"/>
    <dgm:cxn modelId="{BFFEBE1B-4993-4990-BB7B-67AC0FA20213}" type="presParOf" srcId="{9F60B7A7-2A0D-4C65-BCE6-40EE75A58B9E}" destId="{8A256046-3CA2-4AFA-A8ED-E03A4A89C976}" srcOrd="0" destOrd="0" presId="urn:microsoft.com/office/officeart/2005/8/layout/vList5"/>
    <dgm:cxn modelId="{7FEF9A03-3E7E-4956-A0EF-65A898672B39}" type="presParOf" srcId="{9F60B7A7-2A0D-4C65-BCE6-40EE75A58B9E}" destId="{0ACCB87E-3354-4455-8463-6E37CFCD7B9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A48B51-01B7-4774-A472-6E6D1EE4D677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B0EB293-6F19-4525-B884-FAB525C49A48}">
      <dgm:prSet/>
      <dgm:spPr/>
      <dgm:t>
        <a:bodyPr/>
        <a:lstStyle/>
        <a:p>
          <a:r>
            <a:rPr lang="en-US"/>
            <a:t>Chronic Renal Failure</a:t>
          </a:r>
        </a:p>
      </dgm:t>
    </dgm:pt>
    <dgm:pt modelId="{071A5FC1-3BBD-4CC6-B060-48655E9991A3}" type="parTrans" cxnId="{6F9B7B78-5AFE-4067-A9DF-1C4E008CFA8E}">
      <dgm:prSet/>
      <dgm:spPr/>
      <dgm:t>
        <a:bodyPr/>
        <a:lstStyle/>
        <a:p>
          <a:endParaRPr lang="en-US"/>
        </a:p>
      </dgm:t>
    </dgm:pt>
    <dgm:pt modelId="{3B9ED2D1-482B-4071-8A3A-F4A9A99BF639}" type="sibTrans" cxnId="{6F9B7B78-5AFE-4067-A9DF-1C4E008CFA8E}">
      <dgm:prSet/>
      <dgm:spPr/>
      <dgm:t>
        <a:bodyPr/>
        <a:lstStyle/>
        <a:p>
          <a:endParaRPr lang="en-US"/>
        </a:p>
      </dgm:t>
    </dgm:pt>
    <dgm:pt modelId="{4827C61D-F54D-4DAA-8217-AEEA5C5AE6A2}">
      <dgm:prSet/>
      <dgm:spPr/>
      <dgm:t>
        <a:bodyPr/>
        <a:lstStyle/>
        <a:p>
          <a:r>
            <a:rPr lang="en-US"/>
            <a:t>Diabetes</a:t>
          </a:r>
        </a:p>
      </dgm:t>
    </dgm:pt>
    <dgm:pt modelId="{B3C90C9C-93C4-484C-B34E-2635419CB7BA}" type="parTrans" cxnId="{B4AF31A7-35D1-4AB8-8319-46347E7539F3}">
      <dgm:prSet/>
      <dgm:spPr/>
      <dgm:t>
        <a:bodyPr/>
        <a:lstStyle/>
        <a:p>
          <a:endParaRPr lang="en-US"/>
        </a:p>
      </dgm:t>
    </dgm:pt>
    <dgm:pt modelId="{B8F8A814-C0FD-4F46-BEEB-FCC04F6CFE27}" type="sibTrans" cxnId="{B4AF31A7-35D1-4AB8-8319-46347E7539F3}">
      <dgm:prSet/>
      <dgm:spPr/>
      <dgm:t>
        <a:bodyPr/>
        <a:lstStyle/>
        <a:p>
          <a:endParaRPr lang="en-US"/>
        </a:p>
      </dgm:t>
    </dgm:pt>
    <dgm:pt modelId="{F83EAD66-91F7-4AD1-BD1E-34A93FC45B13}">
      <dgm:prSet/>
      <dgm:spPr/>
      <dgm:t>
        <a:bodyPr/>
        <a:lstStyle/>
        <a:p>
          <a:r>
            <a:rPr lang="en-US"/>
            <a:t>Chronic Liver Failure</a:t>
          </a:r>
        </a:p>
      </dgm:t>
    </dgm:pt>
    <dgm:pt modelId="{E6F0D62D-3040-408D-88C4-9C9100D1B3A4}" type="parTrans" cxnId="{D464CDB7-5E58-455D-8E52-A8BE23E1CE62}">
      <dgm:prSet/>
      <dgm:spPr/>
      <dgm:t>
        <a:bodyPr/>
        <a:lstStyle/>
        <a:p>
          <a:endParaRPr lang="en-US"/>
        </a:p>
      </dgm:t>
    </dgm:pt>
    <dgm:pt modelId="{A13A2107-5788-474F-AE37-28FE0D4E1B74}" type="sibTrans" cxnId="{D464CDB7-5E58-455D-8E52-A8BE23E1CE62}">
      <dgm:prSet/>
      <dgm:spPr/>
      <dgm:t>
        <a:bodyPr/>
        <a:lstStyle/>
        <a:p>
          <a:endParaRPr lang="en-US"/>
        </a:p>
      </dgm:t>
    </dgm:pt>
    <dgm:pt modelId="{8B5431CB-FA82-4357-9421-93C1230A13F5}">
      <dgm:prSet/>
      <dgm:spPr/>
      <dgm:t>
        <a:bodyPr/>
        <a:lstStyle/>
        <a:p>
          <a:r>
            <a:rPr lang="en-US"/>
            <a:t>Alcoholism</a:t>
          </a:r>
        </a:p>
      </dgm:t>
    </dgm:pt>
    <dgm:pt modelId="{ED1DDE73-C9DD-4C0B-9D91-84036352BD4F}" type="parTrans" cxnId="{EF3488AD-9CF9-4AA7-A9F3-684F8A8322F8}">
      <dgm:prSet/>
      <dgm:spPr/>
      <dgm:t>
        <a:bodyPr/>
        <a:lstStyle/>
        <a:p>
          <a:endParaRPr lang="en-US"/>
        </a:p>
      </dgm:t>
    </dgm:pt>
    <dgm:pt modelId="{B33D1BE8-1C90-4B72-9765-F4B965531D5A}" type="sibTrans" cxnId="{EF3488AD-9CF9-4AA7-A9F3-684F8A8322F8}">
      <dgm:prSet/>
      <dgm:spPr/>
      <dgm:t>
        <a:bodyPr/>
        <a:lstStyle/>
        <a:p>
          <a:endParaRPr lang="en-US"/>
        </a:p>
      </dgm:t>
    </dgm:pt>
    <dgm:pt modelId="{20479D81-0813-4D4E-80A0-FCA13B7263E5}">
      <dgm:prSet/>
      <dgm:spPr/>
      <dgm:t>
        <a:bodyPr/>
        <a:lstStyle/>
        <a:p>
          <a:r>
            <a:rPr lang="en-US"/>
            <a:t>Thyroid disorders</a:t>
          </a:r>
        </a:p>
      </dgm:t>
    </dgm:pt>
    <dgm:pt modelId="{A063DE06-E546-45D8-B42F-90C59C04D02A}" type="parTrans" cxnId="{CF0D0E31-1572-438C-90FC-FDBF1EAD862C}">
      <dgm:prSet/>
      <dgm:spPr/>
      <dgm:t>
        <a:bodyPr/>
        <a:lstStyle/>
        <a:p>
          <a:endParaRPr lang="en-US"/>
        </a:p>
      </dgm:t>
    </dgm:pt>
    <dgm:pt modelId="{43B10257-658F-414C-B1FA-5D4DB83AA216}" type="sibTrans" cxnId="{CF0D0E31-1572-438C-90FC-FDBF1EAD862C}">
      <dgm:prSet/>
      <dgm:spPr/>
      <dgm:t>
        <a:bodyPr/>
        <a:lstStyle/>
        <a:p>
          <a:endParaRPr lang="en-US"/>
        </a:p>
      </dgm:t>
    </dgm:pt>
    <dgm:pt modelId="{493DA3F8-2B87-4FD2-9173-FF5E08155A0D}">
      <dgm:prSet/>
      <dgm:spPr/>
      <dgm:t>
        <a:bodyPr/>
        <a:lstStyle/>
        <a:p>
          <a:r>
            <a:rPr lang="en-US"/>
            <a:t>High Blood Pressure</a:t>
          </a:r>
        </a:p>
      </dgm:t>
    </dgm:pt>
    <dgm:pt modelId="{2E404B26-033E-40D1-B487-B3707943590B}" type="parTrans" cxnId="{C7C50BDB-258C-489C-A6C2-BB181DFFA8E1}">
      <dgm:prSet/>
      <dgm:spPr/>
      <dgm:t>
        <a:bodyPr/>
        <a:lstStyle/>
        <a:p>
          <a:endParaRPr lang="en-US"/>
        </a:p>
      </dgm:t>
    </dgm:pt>
    <dgm:pt modelId="{B6488CBE-0B3F-457D-A15C-F073C790C80C}" type="sibTrans" cxnId="{C7C50BDB-258C-489C-A6C2-BB181DFFA8E1}">
      <dgm:prSet/>
      <dgm:spPr/>
      <dgm:t>
        <a:bodyPr/>
        <a:lstStyle/>
        <a:p>
          <a:endParaRPr lang="en-US"/>
        </a:p>
      </dgm:t>
    </dgm:pt>
    <dgm:pt modelId="{A59AF5E8-596E-44F4-90CB-B032AE94175C}">
      <dgm:prSet/>
      <dgm:spPr/>
      <dgm:t>
        <a:bodyPr/>
        <a:lstStyle/>
        <a:p>
          <a:r>
            <a:rPr lang="en-US"/>
            <a:t>Arterial Plaques</a:t>
          </a:r>
        </a:p>
      </dgm:t>
    </dgm:pt>
    <dgm:pt modelId="{B10F5200-5B54-40FB-90B9-DC6A9A9087C7}" type="parTrans" cxnId="{4B0950B5-2010-4A38-BB83-4D48DE8C813E}">
      <dgm:prSet/>
      <dgm:spPr/>
      <dgm:t>
        <a:bodyPr/>
        <a:lstStyle/>
        <a:p>
          <a:endParaRPr lang="en-US"/>
        </a:p>
      </dgm:t>
    </dgm:pt>
    <dgm:pt modelId="{55E4395F-EBD4-4D0D-B515-D1E1F7DA0180}" type="sibTrans" cxnId="{4B0950B5-2010-4A38-BB83-4D48DE8C813E}">
      <dgm:prSet/>
      <dgm:spPr/>
      <dgm:t>
        <a:bodyPr/>
        <a:lstStyle/>
        <a:p>
          <a:endParaRPr lang="en-US"/>
        </a:p>
      </dgm:t>
    </dgm:pt>
    <dgm:pt modelId="{CBED0C82-102D-4D82-A81B-0F71FBACE244}" type="pres">
      <dgm:prSet presAssocID="{3AA48B51-01B7-4774-A472-6E6D1EE4D677}" presName="diagram" presStyleCnt="0">
        <dgm:presLayoutVars>
          <dgm:dir/>
          <dgm:resizeHandles val="exact"/>
        </dgm:presLayoutVars>
      </dgm:prSet>
      <dgm:spPr/>
    </dgm:pt>
    <dgm:pt modelId="{E34981C0-20E9-4797-A7EA-D4DEB38920EA}" type="pres">
      <dgm:prSet presAssocID="{DB0EB293-6F19-4525-B884-FAB525C49A48}" presName="node" presStyleLbl="node1" presStyleIdx="0" presStyleCnt="7">
        <dgm:presLayoutVars>
          <dgm:bulletEnabled val="1"/>
        </dgm:presLayoutVars>
      </dgm:prSet>
      <dgm:spPr/>
    </dgm:pt>
    <dgm:pt modelId="{67DDD348-19B7-4B3B-A503-246EF9189DEF}" type="pres">
      <dgm:prSet presAssocID="{3B9ED2D1-482B-4071-8A3A-F4A9A99BF639}" presName="sibTrans" presStyleCnt="0"/>
      <dgm:spPr/>
    </dgm:pt>
    <dgm:pt modelId="{D38655B1-3F58-445D-A9DB-3349464E92C3}" type="pres">
      <dgm:prSet presAssocID="{4827C61D-F54D-4DAA-8217-AEEA5C5AE6A2}" presName="node" presStyleLbl="node1" presStyleIdx="1" presStyleCnt="7">
        <dgm:presLayoutVars>
          <dgm:bulletEnabled val="1"/>
        </dgm:presLayoutVars>
      </dgm:prSet>
      <dgm:spPr/>
    </dgm:pt>
    <dgm:pt modelId="{5CA3B31F-9823-4261-9185-9A5F780EEC85}" type="pres">
      <dgm:prSet presAssocID="{B8F8A814-C0FD-4F46-BEEB-FCC04F6CFE27}" presName="sibTrans" presStyleCnt="0"/>
      <dgm:spPr/>
    </dgm:pt>
    <dgm:pt modelId="{257BC8E9-844F-4475-95AA-9963E743ABF3}" type="pres">
      <dgm:prSet presAssocID="{F83EAD66-91F7-4AD1-BD1E-34A93FC45B13}" presName="node" presStyleLbl="node1" presStyleIdx="2" presStyleCnt="7">
        <dgm:presLayoutVars>
          <dgm:bulletEnabled val="1"/>
        </dgm:presLayoutVars>
      </dgm:prSet>
      <dgm:spPr/>
    </dgm:pt>
    <dgm:pt modelId="{2BE3398B-7191-4C3C-B2A1-264148E29ACC}" type="pres">
      <dgm:prSet presAssocID="{A13A2107-5788-474F-AE37-28FE0D4E1B74}" presName="sibTrans" presStyleCnt="0"/>
      <dgm:spPr/>
    </dgm:pt>
    <dgm:pt modelId="{BC8C4E3B-3D01-4235-918C-4E325E5ED0C1}" type="pres">
      <dgm:prSet presAssocID="{8B5431CB-FA82-4357-9421-93C1230A13F5}" presName="node" presStyleLbl="node1" presStyleIdx="3" presStyleCnt="7">
        <dgm:presLayoutVars>
          <dgm:bulletEnabled val="1"/>
        </dgm:presLayoutVars>
      </dgm:prSet>
      <dgm:spPr/>
    </dgm:pt>
    <dgm:pt modelId="{10FE9493-B3C1-418C-A9A0-B0A7C7844AED}" type="pres">
      <dgm:prSet presAssocID="{B33D1BE8-1C90-4B72-9765-F4B965531D5A}" presName="sibTrans" presStyleCnt="0"/>
      <dgm:spPr/>
    </dgm:pt>
    <dgm:pt modelId="{08A13BB8-3FB6-4EF7-BCC2-69B9CB8563A7}" type="pres">
      <dgm:prSet presAssocID="{20479D81-0813-4D4E-80A0-FCA13B7263E5}" presName="node" presStyleLbl="node1" presStyleIdx="4" presStyleCnt="7">
        <dgm:presLayoutVars>
          <dgm:bulletEnabled val="1"/>
        </dgm:presLayoutVars>
      </dgm:prSet>
      <dgm:spPr/>
    </dgm:pt>
    <dgm:pt modelId="{5A0E4955-5032-4375-A29D-0D06B3B37182}" type="pres">
      <dgm:prSet presAssocID="{43B10257-658F-414C-B1FA-5D4DB83AA216}" presName="sibTrans" presStyleCnt="0"/>
      <dgm:spPr/>
    </dgm:pt>
    <dgm:pt modelId="{01BBE9DC-63E7-4F79-9DB9-598AC6D5D25D}" type="pres">
      <dgm:prSet presAssocID="{493DA3F8-2B87-4FD2-9173-FF5E08155A0D}" presName="node" presStyleLbl="node1" presStyleIdx="5" presStyleCnt="7">
        <dgm:presLayoutVars>
          <dgm:bulletEnabled val="1"/>
        </dgm:presLayoutVars>
      </dgm:prSet>
      <dgm:spPr/>
    </dgm:pt>
    <dgm:pt modelId="{3E7EBAB0-E931-4106-8AC0-27BD6CAD3808}" type="pres">
      <dgm:prSet presAssocID="{B6488CBE-0B3F-457D-A15C-F073C790C80C}" presName="sibTrans" presStyleCnt="0"/>
      <dgm:spPr/>
    </dgm:pt>
    <dgm:pt modelId="{6A8C130C-C422-461E-AC16-8916E4768CBC}" type="pres">
      <dgm:prSet presAssocID="{A59AF5E8-596E-44F4-90CB-B032AE94175C}" presName="node" presStyleLbl="node1" presStyleIdx="6" presStyleCnt="7">
        <dgm:presLayoutVars>
          <dgm:bulletEnabled val="1"/>
        </dgm:presLayoutVars>
      </dgm:prSet>
      <dgm:spPr/>
    </dgm:pt>
  </dgm:ptLst>
  <dgm:cxnLst>
    <dgm:cxn modelId="{75BC9C06-5790-4E2F-BB24-8E8FD4AC9ED7}" type="presOf" srcId="{4827C61D-F54D-4DAA-8217-AEEA5C5AE6A2}" destId="{D38655B1-3F58-445D-A9DB-3349464E92C3}" srcOrd="0" destOrd="0" presId="urn:microsoft.com/office/officeart/2005/8/layout/default"/>
    <dgm:cxn modelId="{2BF7512D-2352-4602-B321-7168366230BB}" type="presOf" srcId="{3AA48B51-01B7-4774-A472-6E6D1EE4D677}" destId="{CBED0C82-102D-4D82-A81B-0F71FBACE244}" srcOrd="0" destOrd="0" presId="urn:microsoft.com/office/officeart/2005/8/layout/default"/>
    <dgm:cxn modelId="{CF0D0E31-1572-438C-90FC-FDBF1EAD862C}" srcId="{3AA48B51-01B7-4774-A472-6E6D1EE4D677}" destId="{20479D81-0813-4D4E-80A0-FCA13B7263E5}" srcOrd="4" destOrd="0" parTransId="{A063DE06-E546-45D8-B42F-90C59C04D02A}" sibTransId="{43B10257-658F-414C-B1FA-5D4DB83AA216}"/>
    <dgm:cxn modelId="{984F0E78-D462-4643-9483-6036FE4899F5}" type="presOf" srcId="{A59AF5E8-596E-44F4-90CB-B032AE94175C}" destId="{6A8C130C-C422-461E-AC16-8916E4768CBC}" srcOrd="0" destOrd="0" presId="urn:microsoft.com/office/officeart/2005/8/layout/default"/>
    <dgm:cxn modelId="{6F9B7B78-5AFE-4067-A9DF-1C4E008CFA8E}" srcId="{3AA48B51-01B7-4774-A472-6E6D1EE4D677}" destId="{DB0EB293-6F19-4525-B884-FAB525C49A48}" srcOrd="0" destOrd="0" parTransId="{071A5FC1-3BBD-4CC6-B060-48655E9991A3}" sibTransId="{3B9ED2D1-482B-4071-8A3A-F4A9A99BF639}"/>
    <dgm:cxn modelId="{C7BB709D-17D0-4F30-897D-46532B6C7F38}" type="presOf" srcId="{20479D81-0813-4D4E-80A0-FCA13B7263E5}" destId="{08A13BB8-3FB6-4EF7-BCC2-69B9CB8563A7}" srcOrd="0" destOrd="0" presId="urn:microsoft.com/office/officeart/2005/8/layout/default"/>
    <dgm:cxn modelId="{B4AF31A7-35D1-4AB8-8319-46347E7539F3}" srcId="{3AA48B51-01B7-4774-A472-6E6D1EE4D677}" destId="{4827C61D-F54D-4DAA-8217-AEEA5C5AE6A2}" srcOrd="1" destOrd="0" parTransId="{B3C90C9C-93C4-484C-B34E-2635419CB7BA}" sibTransId="{B8F8A814-C0FD-4F46-BEEB-FCC04F6CFE27}"/>
    <dgm:cxn modelId="{EF3488AD-9CF9-4AA7-A9F3-684F8A8322F8}" srcId="{3AA48B51-01B7-4774-A472-6E6D1EE4D677}" destId="{8B5431CB-FA82-4357-9421-93C1230A13F5}" srcOrd="3" destOrd="0" parTransId="{ED1DDE73-C9DD-4C0B-9D91-84036352BD4F}" sibTransId="{B33D1BE8-1C90-4B72-9765-F4B965531D5A}"/>
    <dgm:cxn modelId="{4B0950B5-2010-4A38-BB83-4D48DE8C813E}" srcId="{3AA48B51-01B7-4774-A472-6E6D1EE4D677}" destId="{A59AF5E8-596E-44F4-90CB-B032AE94175C}" srcOrd="6" destOrd="0" parTransId="{B10F5200-5B54-40FB-90B9-DC6A9A9087C7}" sibTransId="{55E4395F-EBD4-4D0D-B515-D1E1F7DA0180}"/>
    <dgm:cxn modelId="{2EA8FFB5-4DC5-46F4-A9F4-02ED30F6F59F}" type="presOf" srcId="{F83EAD66-91F7-4AD1-BD1E-34A93FC45B13}" destId="{257BC8E9-844F-4475-95AA-9963E743ABF3}" srcOrd="0" destOrd="0" presId="urn:microsoft.com/office/officeart/2005/8/layout/default"/>
    <dgm:cxn modelId="{D464CDB7-5E58-455D-8E52-A8BE23E1CE62}" srcId="{3AA48B51-01B7-4774-A472-6E6D1EE4D677}" destId="{F83EAD66-91F7-4AD1-BD1E-34A93FC45B13}" srcOrd="2" destOrd="0" parTransId="{E6F0D62D-3040-408D-88C4-9C9100D1B3A4}" sibTransId="{A13A2107-5788-474F-AE37-28FE0D4E1B74}"/>
    <dgm:cxn modelId="{9BB9DBC9-6166-4E7D-9A5D-9C33A146F277}" type="presOf" srcId="{DB0EB293-6F19-4525-B884-FAB525C49A48}" destId="{E34981C0-20E9-4797-A7EA-D4DEB38920EA}" srcOrd="0" destOrd="0" presId="urn:microsoft.com/office/officeart/2005/8/layout/default"/>
    <dgm:cxn modelId="{C7C50BDB-258C-489C-A6C2-BB181DFFA8E1}" srcId="{3AA48B51-01B7-4774-A472-6E6D1EE4D677}" destId="{493DA3F8-2B87-4FD2-9173-FF5E08155A0D}" srcOrd="5" destOrd="0" parTransId="{2E404B26-033E-40D1-B487-B3707943590B}" sibTransId="{B6488CBE-0B3F-457D-A15C-F073C790C80C}"/>
    <dgm:cxn modelId="{3701B0DC-53F6-4748-86A2-8260106BE0BB}" type="presOf" srcId="{8B5431CB-FA82-4357-9421-93C1230A13F5}" destId="{BC8C4E3B-3D01-4235-918C-4E325E5ED0C1}" srcOrd="0" destOrd="0" presId="urn:microsoft.com/office/officeart/2005/8/layout/default"/>
    <dgm:cxn modelId="{B727B8EE-45D9-4AD6-BA27-53B7BA198322}" type="presOf" srcId="{493DA3F8-2B87-4FD2-9173-FF5E08155A0D}" destId="{01BBE9DC-63E7-4F79-9DB9-598AC6D5D25D}" srcOrd="0" destOrd="0" presId="urn:microsoft.com/office/officeart/2005/8/layout/default"/>
    <dgm:cxn modelId="{C21EDCA3-E3F6-4B1A-AC2B-AD2BDB5EA11F}" type="presParOf" srcId="{CBED0C82-102D-4D82-A81B-0F71FBACE244}" destId="{E34981C0-20E9-4797-A7EA-D4DEB38920EA}" srcOrd="0" destOrd="0" presId="urn:microsoft.com/office/officeart/2005/8/layout/default"/>
    <dgm:cxn modelId="{7D8B9088-1436-42BE-BFE5-E03F514B376D}" type="presParOf" srcId="{CBED0C82-102D-4D82-A81B-0F71FBACE244}" destId="{67DDD348-19B7-4B3B-A503-246EF9189DEF}" srcOrd="1" destOrd="0" presId="urn:microsoft.com/office/officeart/2005/8/layout/default"/>
    <dgm:cxn modelId="{82D544DA-0A6F-4DDA-9C0B-92DEC2E9B795}" type="presParOf" srcId="{CBED0C82-102D-4D82-A81B-0F71FBACE244}" destId="{D38655B1-3F58-445D-A9DB-3349464E92C3}" srcOrd="2" destOrd="0" presId="urn:microsoft.com/office/officeart/2005/8/layout/default"/>
    <dgm:cxn modelId="{9035CB05-08D0-4B42-B740-F12A5D66AC31}" type="presParOf" srcId="{CBED0C82-102D-4D82-A81B-0F71FBACE244}" destId="{5CA3B31F-9823-4261-9185-9A5F780EEC85}" srcOrd="3" destOrd="0" presId="urn:microsoft.com/office/officeart/2005/8/layout/default"/>
    <dgm:cxn modelId="{C6D25653-37B2-415D-9605-038055C81A84}" type="presParOf" srcId="{CBED0C82-102D-4D82-A81B-0F71FBACE244}" destId="{257BC8E9-844F-4475-95AA-9963E743ABF3}" srcOrd="4" destOrd="0" presId="urn:microsoft.com/office/officeart/2005/8/layout/default"/>
    <dgm:cxn modelId="{9E9A54B8-FCB7-4AC0-A687-28E5FDEA4B01}" type="presParOf" srcId="{CBED0C82-102D-4D82-A81B-0F71FBACE244}" destId="{2BE3398B-7191-4C3C-B2A1-264148E29ACC}" srcOrd="5" destOrd="0" presId="urn:microsoft.com/office/officeart/2005/8/layout/default"/>
    <dgm:cxn modelId="{62AD8EC5-133A-465D-B17B-D9267A88F8E8}" type="presParOf" srcId="{CBED0C82-102D-4D82-A81B-0F71FBACE244}" destId="{BC8C4E3B-3D01-4235-918C-4E325E5ED0C1}" srcOrd="6" destOrd="0" presId="urn:microsoft.com/office/officeart/2005/8/layout/default"/>
    <dgm:cxn modelId="{1759B854-8CD2-4876-B4E5-510E14C5AA4E}" type="presParOf" srcId="{CBED0C82-102D-4D82-A81B-0F71FBACE244}" destId="{10FE9493-B3C1-418C-A9A0-B0A7C7844AED}" srcOrd="7" destOrd="0" presId="urn:microsoft.com/office/officeart/2005/8/layout/default"/>
    <dgm:cxn modelId="{A28D3112-C9ED-4FD1-BA85-F64569432D3C}" type="presParOf" srcId="{CBED0C82-102D-4D82-A81B-0F71FBACE244}" destId="{08A13BB8-3FB6-4EF7-BCC2-69B9CB8563A7}" srcOrd="8" destOrd="0" presId="urn:microsoft.com/office/officeart/2005/8/layout/default"/>
    <dgm:cxn modelId="{E26AE0BB-6B0D-4578-A065-E483182D80D2}" type="presParOf" srcId="{CBED0C82-102D-4D82-A81B-0F71FBACE244}" destId="{5A0E4955-5032-4375-A29D-0D06B3B37182}" srcOrd="9" destOrd="0" presId="urn:microsoft.com/office/officeart/2005/8/layout/default"/>
    <dgm:cxn modelId="{C2771045-6769-429D-A4B2-B89C87402A84}" type="presParOf" srcId="{CBED0C82-102D-4D82-A81B-0F71FBACE244}" destId="{01BBE9DC-63E7-4F79-9DB9-598AC6D5D25D}" srcOrd="10" destOrd="0" presId="urn:microsoft.com/office/officeart/2005/8/layout/default"/>
    <dgm:cxn modelId="{19C6CBD3-187A-4DB4-9984-7DCD5CD99FC2}" type="presParOf" srcId="{CBED0C82-102D-4D82-A81B-0F71FBACE244}" destId="{3E7EBAB0-E931-4106-8AC0-27BD6CAD3808}" srcOrd="11" destOrd="0" presId="urn:microsoft.com/office/officeart/2005/8/layout/default"/>
    <dgm:cxn modelId="{5BCC37C7-40A7-4BAB-947A-936AE06A9074}" type="presParOf" srcId="{CBED0C82-102D-4D82-A81B-0F71FBACE244}" destId="{6A8C130C-C422-461E-AC16-8916E4768CB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32D8B8-ECC7-45F2-9B8D-C09D472E98FA}" type="doc">
      <dgm:prSet loTypeId="urn:microsoft.com/office/officeart/2005/8/layout/defaul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A3C4BC5-A2EC-4302-9266-AA2926829DE3}">
      <dgm:prSet/>
      <dgm:spPr>
        <a:solidFill>
          <a:schemeClr val="accent1"/>
        </a:solidFill>
      </dgm:spPr>
      <dgm:t>
        <a:bodyPr/>
        <a:lstStyle/>
        <a:p>
          <a:r>
            <a:rPr lang="en-US"/>
            <a:t>Prostate removal</a:t>
          </a:r>
        </a:p>
      </dgm:t>
    </dgm:pt>
    <dgm:pt modelId="{1F01A94F-EE7E-4168-803C-D1655458A723}" type="parTrans" cxnId="{AF94A3FF-2D94-419D-BE16-18742CBE70CF}">
      <dgm:prSet/>
      <dgm:spPr/>
      <dgm:t>
        <a:bodyPr/>
        <a:lstStyle/>
        <a:p>
          <a:endParaRPr lang="en-US"/>
        </a:p>
      </dgm:t>
    </dgm:pt>
    <dgm:pt modelId="{03153B90-C838-483B-ABE2-B8A11A8A9D70}" type="sibTrans" cxnId="{AF94A3FF-2D94-419D-BE16-18742CBE70CF}">
      <dgm:prSet/>
      <dgm:spPr/>
      <dgm:t>
        <a:bodyPr/>
        <a:lstStyle/>
        <a:p>
          <a:endParaRPr lang="en-US"/>
        </a:p>
      </dgm:t>
    </dgm:pt>
    <dgm:pt modelId="{73F3505D-836E-4533-ADF2-D10F341683D6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Bladder removal</a:t>
          </a:r>
        </a:p>
      </dgm:t>
    </dgm:pt>
    <dgm:pt modelId="{680339F5-70BE-4098-BE12-44E96D5C42C9}" type="parTrans" cxnId="{FC5DB2D9-5F4B-4C1B-A052-ED14B8590656}">
      <dgm:prSet/>
      <dgm:spPr/>
      <dgm:t>
        <a:bodyPr/>
        <a:lstStyle/>
        <a:p>
          <a:endParaRPr lang="en-US"/>
        </a:p>
      </dgm:t>
    </dgm:pt>
    <dgm:pt modelId="{074F5CF2-CE82-4C63-A501-4A69C12833F5}" type="sibTrans" cxnId="{FC5DB2D9-5F4B-4C1B-A052-ED14B8590656}">
      <dgm:prSet/>
      <dgm:spPr/>
      <dgm:t>
        <a:bodyPr/>
        <a:lstStyle/>
        <a:p>
          <a:endParaRPr lang="en-US"/>
        </a:p>
      </dgm:t>
    </dgm:pt>
    <dgm:pt modelId="{7214CDE8-2145-485E-BC97-54649D3B1061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Vascular surgery</a:t>
          </a:r>
        </a:p>
      </dgm:t>
    </dgm:pt>
    <dgm:pt modelId="{539695F7-35F5-44D3-B80C-08301C5ACB42}" type="parTrans" cxnId="{3D8EEE47-0915-49EE-B298-9DE67F9A4AFA}">
      <dgm:prSet/>
      <dgm:spPr/>
      <dgm:t>
        <a:bodyPr/>
        <a:lstStyle/>
        <a:p>
          <a:endParaRPr lang="en-US"/>
        </a:p>
      </dgm:t>
    </dgm:pt>
    <dgm:pt modelId="{7603E63D-F36D-4D47-94ED-5366F8522696}" type="sibTrans" cxnId="{3D8EEE47-0915-49EE-B298-9DE67F9A4AFA}">
      <dgm:prSet/>
      <dgm:spPr/>
      <dgm:t>
        <a:bodyPr/>
        <a:lstStyle/>
        <a:p>
          <a:endParaRPr lang="en-US"/>
        </a:p>
      </dgm:t>
    </dgm:pt>
    <dgm:pt modelId="{BFB399CC-5040-4674-AD71-654514F316A5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Pelvic/Penile Fracture</a:t>
          </a:r>
        </a:p>
      </dgm:t>
    </dgm:pt>
    <dgm:pt modelId="{DB446AC7-5784-4286-AAF7-EE73CB81F4D5}" type="parTrans" cxnId="{0856C0C0-4EA7-4792-BA49-6D3FB230163C}">
      <dgm:prSet/>
      <dgm:spPr/>
      <dgm:t>
        <a:bodyPr/>
        <a:lstStyle/>
        <a:p>
          <a:endParaRPr lang="en-US"/>
        </a:p>
      </dgm:t>
    </dgm:pt>
    <dgm:pt modelId="{2449698E-DFF4-450D-A0C6-CDC6C8942E6F}" type="sibTrans" cxnId="{0856C0C0-4EA7-4792-BA49-6D3FB230163C}">
      <dgm:prSet/>
      <dgm:spPr/>
      <dgm:t>
        <a:bodyPr/>
        <a:lstStyle/>
        <a:p>
          <a:endParaRPr lang="en-US"/>
        </a:p>
      </dgm:t>
    </dgm:pt>
    <dgm:pt modelId="{1DE6F5C1-9FAD-4A59-AA6A-A03F8F41AA87}">
      <dgm:prSet/>
      <dgm:spPr>
        <a:solidFill>
          <a:schemeClr val="accent1"/>
        </a:solidFill>
      </dgm:spPr>
      <dgm:t>
        <a:bodyPr/>
        <a:lstStyle/>
        <a:p>
          <a:r>
            <a:rPr lang="en-US"/>
            <a:t>Bicycle Riding</a:t>
          </a:r>
        </a:p>
      </dgm:t>
    </dgm:pt>
    <dgm:pt modelId="{12D1E01C-CEEE-4762-8D7E-5CA24B354F67}" type="parTrans" cxnId="{E90ED51F-76FB-47F1-8663-A4C557B6C0D9}">
      <dgm:prSet/>
      <dgm:spPr/>
      <dgm:t>
        <a:bodyPr/>
        <a:lstStyle/>
        <a:p>
          <a:endParaRPr lang="en-US"/>
        </a:p>
      </dgm:t>
    </dgm:pt>
    <dgm:pt modelId="{F3758400-F847-4434-A630-A9ADF73C6BAE}" type="sibTrans" cxnId="{E90ED51F-76FB-47F1-8663-A4C557B6C0D9}">
      <dgm:prSet/>
      <dgm:spPr/>
      <dgm:t>
        <a:bodyPr/>
        <a:lstStyle/>
        <a:p>
          <a:endParaRPr lang="en-US"/>
        </a:p>
      </dgm:t>
    </dgm:pt>
    <dgm:pt modelId="{E50F32DF-3B6E-4576-BBBE-8E0EB9AA62D9}">
      <dgm:prSet/>
      <dgm:spPr>
        <a:solidFill>
          <a:schemeClr val="accent1"/>
        </a:solidFill>
      </dgm:spPr>
      <dgm:t>
        <a:bodyPr/>
        <a:lstStyle/>
        <a:p>
          <a:r>
            <a:rPr lang="en-US"/>
            <a:t>Pelvic Radiation</a:t>
          </a:r>
        </a:p>
      </dgm:t>
    </dgm:pt>
    <dgm:pt modelId="{CC889CD0-ECED-4C58-AEB1-C5F941F040C0}" type="parTrans" cxnId="{E5A4DE30-4F13-40A2-B596-BE95A5EDBDB6}">
      <dgm:prSet/>
      <dgm:spPr/>
      <dgm:t>
        <a:bodyPr/>
        <a:lstStyle/>
        <a:p>
          <a:endParaRPr lang="en-US"/>
        </a:p>
      </dgm:t>
    </dgm:pt>
    <dgm:pt modelId="{C7EF9272-939C-494B-AC51-72CE7C50568A}" type="sibTrans" cxnId="{E5A4DE30-4F13-40A2-B596-BE95A5EDBDB6}">
      <dgm:prSet/>
      <dgm:spPr/>
      <dgm:t>
        <a:bodyPr/>
        <a:lstStyle/>
        <a:p>
          <a:endParaRPr lang="en-US"/>
        </a:p>
      </dgm:t>
    </dgm:pt>
    <dgm:pt modelId="{D0130B04-D181-4ACA-979E-3D6D6338849B}">
      <dgm:prSet/>
      <dgm:spPr>
        <a:solidFill>
          <a:schemeClr val="accent1"/>
        </a:solidFill>
      </dgm:spPr>
      <dgm:t>
        <a:bodyPr/>
        <a:lstStyle/>
        <a:p>
          <a:r>
            <a:rPr lang="en-US"/>
            <a:t>Spinal Cord injury</a:t>
          </a:r>
        </a:p>
      </dgm:t>
    </dgm:pt>
    <dgm:pt modelId="{84110182-3C37-45AC-BF46-7D6A0EE38630}" type="parTrans" cxnId="{6B93F70B-7674-410A-96A0-B926FDFD32BE}">
      <dgm:prSet/>
      <dgm:spPr/>
      <dgm:t>
        <a:bodyPr/>
        <a:lstStyle/>
        <a:p>
          <a:endParaRPr lang="en-US"/>
        </a:p>
      </dgm:t>
    </dgm:pt>
    <dgm:pt modelId="{3A45B4FA-67D2-4DC8-96ED-61C3D77539B1}" type="sibTrans" cxnId="{6B93F70B-7674-410A-96A0-B926FDFD32BE}">
      <dgm:prSet/>
      <dgm:spPr/>
      <dgm:t>
        <a:bodyPr/>
        <a:lstStyle/>
        <a:p>
          <a:endParaRPr lang="en-US"/>
        </a:p>
      </dgm:t>
    </dgm:pt>
    <dgm:pt modelId="{741BD851-D2FD-4FA5-B7E4-27241A3A9B79}" type="pres">
      <dgm:prSet presAssocID="{5132D8B8-ECC7-45F2-9B8D-C09D472E98FA}" presName="diagram" presStyleCnt="0">
        <dgm:presLayoutVars>
          <dgm:dir/>
          <dgm:resizeHandles val="exact"/>
        </dgm:presLayoutVars>
      </dgm:prSet>
      <dgm:spPr/>
    </dgm:pt>
    <dgm:pt modelId="{5E4EE682-1FCF-49D1-80D4-4C9F5F6E9E3E}" type="pres">
      <dgm:prSet presAssocID="{0A3C4BC5-A2EC-4302-9266-AA2926829DE3}" presName="node" presStyleLbl="node1" presStyleIdx="0" presStyleCnt="7">
        <dgm:presLayoutVars>
          <dgm:bulletEnabled val="1"/>
        </dgm:presLayoutVars>
      </dgm:prSet>
      <dgm:spPr/>
    </dgm:pt>
    <dgm:pt modelId="{C4EBE8C3-40BE-4E05-A67D-40CF6D5DCF80}" type="pres">
      <dgm:prSet presAssocID="{03153B90-C838-483B-ABE2-B8A11A8A9D70}" presName="sibTrans" presStyleCnt="0"/>
      <dgm:spPr/>
    </dgm:pt>
    <dgm:pt modelId="{A6EF0CCD-A71D-4A78-BFFB-99BEE1D445BA}" type="pres">
      <dgm:prSet presAssocID="{73F3505D-836E-4533-ADF2-D10F341683D6}" presName="node" presStyleLbl="node1" presStyleIdx="1" presStyleCnt="7">
        <dgm:presLayoutVars>
          <dgm:bulletEnabled val="1"/>
        </dgm:presLayoutVars>
      </dgm:prSet>
      <dgm:spPr/>
    </dgm:pt>
    <dgm:pt modelId="{32C9ECEE-2FB0-46DE-8721-C9DFBC0261A9}" type="pres">
      <dgm:prSet presAssocID="{074F5CF2-CE82-4C63-A501-4A69C12833F5}" presName="sibTrans" presStyleCnt="0"/>
      <dgm:spPr/>
    </dgm:pt>
    <dgm:pt modelId="{B6A14B82-AC06-4028-A0E8-DD25F4843D4A}" type="pres">
      <dgm:prSet presAssocID="{7214CDE8-2145-485E-BC97-54649D3B1061}" presName="node" presStyleLbl="node1" presStyleIdx="2" presStyleCnt="7">
        <dgm:presLayoutVars>
          <dgm:bulletEnabled val="1"/>
        </dgm:presLayoutVars>
      </dgm:prSet>
      <dgm:spPr/>
    </dgm:pt>
    <dgm:pt modelId="{1390C69F-3C66-4A96-9143-54D53BF67EE5}" type="pres">
      <dgm:prSet presAssocID="{7603E63D-F36D-4D47-94ED-5366F8522696}" presName="sibTrans" presStyleCnt="0"/>
      <dgm:spPr/>
    </dgm:pt>
    <dgm:pt modelId="{5DE21FC9-F6E3-4436-A2FA-58A14ED2B3F7}" type="pres">
      <dgm:prSet presAssocID="{BFB399CC-5040-4674-AD71-654514F316A5}" presName="node" presStyleLbl="node1" presStyleIdx="3" presStyleCnt="7">
        <dgm:presLayoutVars>
          <dgm:bulletEnabled val="1"/>
        </dgm:presLayoutVars>
      </dgm:prSet>
      <dgm:spPr/>
    </dgm:pt>
    <dgm:pt modelId="{71671FFB-2E7D-495A-BC53-6E6F0A2FE218}" type="pres">
      <dgm:prSet presAssocID="{2449698E-DFF4-450D-A0C6-CDC6C8942E6F}" presName="sibTrans" presStyleCnt="0"/>
      <dgm:spPr/>
    </dgm:pt>
    <dgm:pt modelId="{A14EDB40-70E7-40C4-A2C2-78DF10EB6EC1}" type="pres">
      <dgm:prSet presAssocID="{1DE6F5C1-9FAD-4A59-AA6A-A03F8F41AA87}" presName="node" presStyleLbl="node1" presStyleIdx="4" presStyleCnt="7">
        <dgm:presLayoutVars>
          <dgm:bulletEnabled val="1"/>
        </dgm:presLayoutVars>
      </dgm:prSet>
      <dgm:spPr/>
    </dgm:pt>
    <dgm:pt modelId="{BF9A66BE-D2C2-4BF8-B625-BCBCA64F3A0C}" type="pres">
      <dgm:prSet presAssocID="{F3758400-F847-4434-A630-A9ADF73C6BAE}" presName="sibTrans" presStyleCnt="0"/>
      <dgm:spPr/>
    </dgm:pt>
    <dgm:pt modelId="{8BFC181A-FE87-422A-BC98-90DD7D279671}" type="pres">
      <dgm:prSet presAssocID="{E50F32DF-3B6E-4576-BBBE-8E0EB9AA62D9}" presName="node" presStyleLbl="node1" presStyleIdx="5" presStyleCnt="7">
        <dgm:presLayoutVars>
          <dgm:bulletEnabled val="1"/>
        </dgm:presLayoutVars>
      </dgm:prSet>
      <dgm:spPr/>
    </dgm:pt>
    <dgm:pt modelId="{579D3D5C-CAC4-4784-B137-82A4EE224FF7}" type="pres">
      <dgm:prSet presAssocID="{C7EF9272-939C-494B-AC51-72CE7C50568A}" presName="sibTrans" presStyleCnt="0"/>
      <dgm:spPr/>
    </dgm:pt>
    <dgm:pt modelId="{ED953C96-2FD0-4E4F-94E1-EA89F80F4F5A}" type="pres">
      <dgm:prSet presAssocID="{D0130B04-D181-4ACA-979E-3D6D6338849B}" presName="node" presStyleLbl="node1" presStyleIdx="6" presStyleCnt="7">
        <dgm:presLayoutVars>
          <dgm:bulletEnabled val="1"/>
        </dgm:presLayoutVars>
      </dgm:prSet>
      <dgm:spPr/>
    </dgm:pt>
  </dgm:ptLst>
  <dgm:cxnLst>
    <dgm:cxn modelId="{6BEAE609-D81D-4C46-A5A0-96079CB5968A}" type="presOf" srcId="{73F3505D-836E-4533-ADF2-D10F341683D6}" destId="{A6EF0CCD-A71D-4A78-BFFB-99BEE1D445BA}" srcOrd="0" destOrd="0" presId="urn:microsoft.com/office/officeart/2005/8/layout/default"/>
    <dgm:cxn modelId="{6B93F70B-7674-410A-96A0-B926FDFD32BE}" srcId="{5132D8B8-ECC7-45F2-9B8D-C09D472E98FA}" destId="{D0130B04-D181-4ACA-979E-3D6D6338849B}" srcOrd="6" destOrd="0" parTransId="{84110182-3C37-45AC-BF46-7D6A0EE38630}" sibTransId="{3A45B4FA-67D2-4DC8-96ED-61C3D77539B1}"/>
    <dgm:cxn modelId="{675B8612-2F9A-4392-9DB1-134CD4EED7BF}" type="presOf" srcId="{D0130B04-D181-4ACA-979E-3D6D6338849B}" destId="{ED953C96-2FD0-4E4F-94E1-EA89F80F4F5A}" srcOrd="0" destOrd="0" presId="urn:microsoft.com/office/officeart/2005/8/layout/default"/>
    <dgm:cxn modelId="{E90ED51F-76FB-47F1-8663-A4C557B6C0D9}" srcId="{5132D8B8-ECC7-45F2-9B8D-C09D472E98FA}" destId="{1DE6F5C1-9FAD-4A59-AA6A-A03F8F41AA87}" srcOrd="4" destOrd="0" parTransId="{12D1E01C-CEEE-4762-8D7E-5CA24B354F67}" sibTransId="{F3758400-F847-4434-A630-A9ADF73C6BAE}"/>
    <dgm:cxn modelId="{E5A4DE30-4F13-40A2-B596-BE95A5EDBDB6}" srcId="{5132D8B8-ECC7-45F2-9B8D-C09D472E98FA}" destId="{E50F32DF-3B6E-4576-BBBE-8E0EB9AA62D9}" srcOrd="5" destOrd="0" parTransId="{CC889CD0-ECED-4C58-AEB1-C5F941F040C0}" sibTransId="{C7EF9272-939C-494B-AC51-72CE7C50568A}"/>
    <dgm:cxn modelId="{3D8EEE47-0915-49EE-B298-9DE67F9A4AFA}" srcId="{5132D8B8-ECC7-45F2-9B8D-C09D472E98FA}" destId="{7214CDE8-2145-485E-BC97-54649D3B1061}" srcOrd="2" destOrd="0" parTransId="{539695F7-35F5-44D3-B80C-08301C5ACB42}" sibTransId="{7603E63D-F36D-4D47-94ED-5366F8522696}"/>
    <dgm:cxn modelId="{3AF18F6A-7A53-4CE3-B998-AD954B865A1D}" type="presOf" srcId="{7214CDE8-2145-485E-BC97-54649D3B1061}" destId="{B6A14B82-AC06-4028-A0E8-DD25F4843D4A}" srcOrd="0" destOrd="0" presId="urn:microsoft.com/office/officeart/2005/8/layout/default"/>
    <dgm:cxn modelId="{C29D2A4F-152C-41A2-840B-1D578430C81B}" type="presOf" srcId="{E50F32DF-3B6E-4576-BBBE-8E0EB9AA62D9}" destId="{8BFC181A-FE87-422A-BC98-90DD7D279671}" srcOrd="0" destOrd="0" presId="urn:microsoft.com/office/officeart/2005/8/layout/default"/>
    <dgm:cxn modelId="{C5F03F92-809C-4290-9362-8A0EB57C2AD4}" type="presOf" srcId="{5132D8B8-ECC7-45F2-9B8D-C09D472E98FA}" destId="{741BD851-D2FD-4FA5-B7E4-27241A3A9B79}" srcOrd="0" destOrd="0" presId="urn:microsoft.com/office/officeart/2005/8/layout/default"/>
    <dgm:cxn modelId="{B04FCBAD-A07F-4995-B4BB-A4E1E4ED028C}" type="presOf" srcId="{1DE6F5C1-9FAD-4A59-AA6A-A03F8F41AA87}" destId="{A14EDB40-70E7-40C4-A2C2-78DF10EB6EC1}" srcOrd="0" destOrd="0" presId="urn:microsoft.com/office/officeart/2005/8/layout/default"/>
    <dgm:cxn modelId="{0856C0C0-4EA7-4792-BA49-6D3FB230163C}" srcId="{5132D8B8-ECC7-45F2-9B8D-C09D472E98FA}" destId="{BFB399CC-5040-4674-AD71-654514F316A5}" srcOrd="3" destOrd="0" parTransId="{DB446AC7-5784-4286-AAF7-EE73CB81F4D5}" sibTransId="{2449698E-DFF4-450D-A0C6-CDC6C8942E6F}"/>
    <dgm:cxn modelId="{FC9843CA-7E81-406E-8D73-E3DC87E24FDF}" type="presOf" srcId="{0A3C4BC5-A2EC-4302-9266-AA2926829DE3}" destId="{5E4EE682-1FCF-49D1-80D4-4C9F5F6E9E3E}" srcOrd="0" destOrd="0" presId="urn:microsoft.com/office/officeart/2005/8/layout/default"/>
    <dgm:cxn modelId="{FC5DB2D9-5F4B-4C1B-A052-ED14B8590656}" srcId="{5132D8B8-ECC7-45F2-9B8D-C09D472E98FA}" destId="{73F3505D-836E-4533-ADF2-D10F341683D6}" srcOrd="1" destOrd="0" parTransId="{680339F5-70BE-4098-BE12-44E96D5C42C9}" sibTransId="{074F5CF2-CE82-4C63-A501-4A69C12833F5}"/>
    <dgm:cxn modelId="{2D0EA6E3-CAE8-4A7C-AC57-B95920388D79}" type="presOf" srcId="{BFB399CC-5040-4674-AD71-654514F316A5}" destId="{5DE21FC9-F6E3-4436-A2FA-58A14ED2B3F7}" srcOrd="0" destOrd="0" presId="urn:microsoft.com/office/officeart/2005/8/layout/default"/>
    <dgm:cxn modelId="{AF94A3FF-2D94-419D-BE16-18742CBE70CF}" srcId="{5132D8B8-ECC7-45F2-9B8D-C09D472E98FA}" destId="{0A3C4BC5-A2EC-4302-9266-AA2926829DE3}" srcOrd="0" destOrd="0" parTransId="{1F01A94F-EE7E-4168-803C-D1655458A723}" sibTransId="{03153B90-C838-483B-ABE2-B8A11A8A9D70}"/>
    <dgm:cxn modelId="{6E72B9F9-6B6C-4B71-B06B-60AEAAAA7AAC}" type="presParOf" srcId="{741BD851-D2FD-4FA5-B7E4-27241A3A9B79}" destId="{5E4EE682-1FCF-49D1-80D4-4C9F5F6E9E3E}" srcOrd="0" destOrd="0" presId="urn:microsoft.com/office/officeart/2005/8/layout/default"/>
    <dgm:cxn modelId="{C049338A-1EF7-4A35-A3EA-8DA83ECF2F7C}" type="presParOf" srcId="{741BD851-D2FD-4FA5-B7E4-27241A3A9B79}" destId="{C4EBE8C3-40BE-4E05-A67D-40CF6D5DCF80}" srcOrd="1" destOrd="0" presId="urn:microsoft.com/office/officeart/2005/8/layout/default"/>
    <dgm:cxn modelId="{E5041D4E-44E5-4F28-B732-7C0D93D5EA03}" type="presParOf" srcId="{741BD851-D2FD-4FA5-B7E4-27241A3A9B79}" destId="{A6EF0CCD-A71D-4A78-BFFB-99BEE1D445BA}" srcOrd="2" destOrd="0" presId="urn:microsoft.com/office/officeart/2005/8/layout/default"/>
    <dgm:cxn modelId="{C017307F-06BE-4F58-B232-D623FB4262C8}" type="presParOf" srcId="{741BD851-D2FD-4FA5-B7E4-27241A3A9B79}" destId="{32C9ECEE-2FB0-46DE-8721-C9DFBC0261A9}" srcOrd="3" destOrd="0" presId="urn:microsoft.com/office/officeart/2005/8/layout/default"/>
    <dgm:cxn modelId="{5F1A09BD-2654-4583-BE9D-9950E0BA124C}" type="presParOf" srcId="{741BD851-D2FD-4FA5-B7E4-27241A3A9B79}" destId="{B6A14B82-AC06-4028-A0E8-DD25F4843D4A}" srcOrd="4" destOrd="0" presId="urn:microsoft.com/office/officeart/2005/8/layout/default"/>
    <dgm:cxn modelId="{FF814774-495E-4A0B-B9B4-20ED953A3260}" type="presParOf" srcId="{741BD851-D2FD-4FA5-B7E4-27241A3A9B79}" destId="{1390C69F-3C66-4A96-9143-54D53BF67EE5}" srcOrd="5" destOrd="0" presId="urn:microsoft.com/office/officeart/2005/8/layout/default"/>
    <dgm:cxn modelId="{BDB8892E-DC52-4FD7-BA4F-C8E5847B34BB}" type="presParOf" srcId="{741BD851-D2FD-4FA5-B7E4-27241A3A9B79}" destId="{5DE21FC9-F6E3-4436-A2FA-58A14ED2B3F7}" srcOrd="6" destOrd="0" presId="urn:microsoft.com/office/officeart/2005/8/layout/default"/>
    <dgm:cxn modelId="{57FEED13-9EB9-4D66-A960-8E25A6A68B96}" type="presParOf" srcId="{741BD851-D2FD-4FA5-B7E4-27241A3A9B79}" destId="{71671FFB-2E7D-495A-BC53-6E6F0A2FE218}" srcOrd="7" destOrd="0" presId="urn:microsoft.com/office/officeart/2005/8/layout/default"/>
    <dgm:cxn modelId="{37FA2832-0740-414B-96B1-ED2C7090CACA}" type="presParOf" srcId="{741BD851-D2FD-4FA5-B7E4-27241A3A9B79}" destId="{A14EDB40-70E7-40C4-A2C2-78DF10EB6EC1}" srcOrd="8" destOrd="0" presId="urn:microsoft.com/office/officeart/2005/8/layout/default"/>
    <dgm:cxn modelId="{B6C15783-B18C-4DA5-A46B-242D61384246}" type="presParOf" srcId="{741BD851-D2FD-4FA5-B7E4-27241A3A9B79}" destId="{BF9A66BE-D2C2-4BF8-B625-BCBCA64F3A0C}" srcOrd="9" destOrd="0" presId="urn:microsoft.com/office/officeart/2005/8/layout/default"/>
    <dgm:cxn modelId="{6C1BE99F-13BE-460F-ADA7-D87484F4B83D}" type="presParOf" srcId="{741BD851-D2FD-4FA5-B7E4-27241A3A9B79}" destId="{8BFC181A-FE87-422A-BC98-90DD7D279671}" srcOrd="10" destOrd="0" presId="urn:microsoft.com/office/officeart/2005/8/layout/default"/>
    <dgm:cxn modelId="{4058B683-471C-460C-8850-B90A77881CAC}" type="presParOf" srcId="{741BD851-D2FD-4FA5-B7E4-27241A3A9B79}" destId="{579D3D5C-CAC4-4784-B137-82A4EE224FF7}" srcOrd="11" destOrd="0" presId="urn:microsoft.com/office/officeart/2005/8/layout/default"/>
    <dgm:cxn modelId="{392CFFA5-2F8D-4847-A544-78F0D108E3B0}" type="presParOf" srcId="{741BD851-D2FD-4FA5-B7E4-27241A3A9B79}" destId="{ED953C96-2FD0-4E4F-94E1-EA89F80F4F5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6191A9-4D28-4327-A6B1-052FD4F2CB46}" type="doc">
      <dgm:prSet loTypeId="urn:microsoft.com/office/officeart/2005/8/layout/process4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C26DA61-4521-4BBF-924C-95D2579479BA}">
      <dgm:prSet/>
      <dgm:spPr>
        <a:solidFill>
          <a:schemeClr val="accent6"/>
        </a:solidFill>
      </dgm:spPr>
      <dgm:t>
        <a:bodyPr/>
        <a:lstStyle/>
        <a:p>
          <a:r>
            <a:rPr lang="en-US"/>
            <a:t>Early stages</a:t>
          </a:r>
        </a:p>
      </dgm:t>
    </dgm:pt>
    <dgm:pt modelId="{2D3C2195-E2DA-491E-B26B-C141864006D3}" type="parTrans" cxnId="{D463957D-B635-45D6-AA7F-B390010E90E0}">
      <dgm:prSet/>
      <dgm:spPr/>
      <dgm:t>
        <a:bodyPr/>
        <a:lstStyle/>
        <a:p>
          <a:endParaRPr lang="en-US"/>
        </a:p>
      </dgm:t>
    </dgm:pt>
    <dgm:pt modelId="{74356309-A899-48CD-B27B-6F24932086DF}" type="sibTrans" cxnId="{D463957D-B635-45D6-AA7F-B390010E90E0}">
      <dgm:prSet/>
      <dgm:spPr/>
      <dgm:t>
        <a:bodyPr/>
        <a:lstStyle/>
        <a:p>
          <a:endParaRPr lang="en-US"/>
        </a:p>
      </dgm:t>
    </dgm:pt>
    <dgm:pt modelId="{B5CBD3D3-55AF-4FF3-BD66-3A064B9490AD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No symptoms</a:t>
          </a:r>
        </a:p>
      </dgm:t>
    </dgm:pt>
    <dgm:pt modelId="{CE8D6FFB-779D-411C-9E1D-18241C8540C1}" type="parTrans" cxnId="{F17417CC-8A23-47EA-9975-BE953411359F}">
      <dgm:prSet/>
      <dgm:spPr/>
      <dgm:t>
        <a:bodyPr/>
        <a:lstStyle/>
        <a:p>
          <a:endParaRPr lang="en-US"/>
        </a:p>
      </dgm:t>
    </dgm:pt>
    <dgm:pt modelId="{36DB4092-B735-49CE-9859-41BC805902CD}" type="sibTrans" cxnId="{F17417CC-8A23-47EA-9975-BE953411359F}">
      <dgm:prSet/>
      <dgm:spPr/>
      <dgm:t>
        <a:bodyPr/>
        <a:lstStyle/>
        <a:p>
          <a:endParaRPr lang="en-US"/>
        </a:p>
      </dgm:t>
    </dgm:pt>
    <dgm:pt modelId="{93B30D77-4656-4CC5-9654-67CDA70FC27D}">
      <dgm:prSet/>
      <dgm:spPr>
        <a:solidFill>
          <a:schemeClr val="accent6"/>
        </a:solidFill>
      </dgm:spPr>
      <dgm:t>
        <a:bodyPr/>
        <a:lstStyle/>
        <a:p>
          <a:r>
            <a:rPr lang="en-US"/>
            <a:t>If the cancer grows but does not spread, symptoms are the same as prostate enlargement such as difficulty urinating and trouble with erections</a:t>
          </a:r>
        </a:p>
      </dgm:t>
    </dgm:pt>
    <dgm:pt modelId="{ADBA4F49-5A88-4954-84E8-64CED81DBC89}" type="parTrans" cxnId="{98928296-28D6-4AA7-AA76-26CE345132DC}">
      <dgm:prSet/>
      <dgm:spPr/>
      <dgm:t>
        <a:bodyPr/>
        <a:lstStyle/>
        <a:p>
          <a:endParaRPr lang="en-US"/>
        </a:p>
      </dgm:t>
    </dgm:pt>
    <dgm:pt modelId="{A0050FA9-156E-475D-A5BC-8C5559208A00}" type="sibTrans" cxnId="{98928296-28D6-4AA7-AA76-26CE345132DC}">
      <dgm:prSet/>
      <dgm:spPr/>
      <dgm:t>
        <a:bodyPr/>
        <a:lstStyle/>
        <a:p>
          <a:endParaRPr lang="en-US"/>
        </a:p>
      </dgm:t>
    </dgm:pt>
    <dgm:pt modelId="{5ADE3198-A069-40CF-9945-F8E2ED46E7FE}">
      <dgm:prSet/>
      <dgm:spPr>
        <a:solidFill>
          <a:schemeClr val="accent6"/>
        </a:solidFill>
      </dgm:spPr>
      <dgm:t>
        <a:bodyPr/>
        <a:lstStyle/>
        <a:p>
          <a:r>
            <a:rPr lang="en-US"/>
            <a:t>Once the cancer has spread there can be symptoms from the cancer spread such as bone pain, swelling, and weakness</a:t>
          </a:r>
        </a:p>
      </dgm:t>
    </dgm:pt>
    <dgm:pt modelId="{BF7D6F0A-EB90-4D88-9B18-4B03E39AC448}" type="parTrans" cxnId="{CBF8D93B-5367-4EA9-904A-280FC67260F3}">
      <dgm:prSet/>
      <dgm:spPr/>
      <dgm:t>
        <a:bodyPr/>
        <a:lstStyle/>
        <a:p>
          <a:endParaRPr lang="en-US"/>
        </a:p>
      </dgm:t>
    </dgm:pt>
    <dgm:pt modelId="{F993127C-3783-4701-89D5-F04CF799DE3D}" type="sibTrans" cxnId="{CBF8D93B-5367-4EA9-904A-280FC67260F3}">
      <dgm:prSet/>
      <dgm:spPr/>
      <dgm:t>
        <a:bodyPr/>
        <a:lstStyle/>
        <a:p>
          <a:endParaRPr lang="en-US"/>
        </a:p>
      </dgm:t>
    </dgm:pt>
    <dgm:pt modelId="{C376CAB9-C9CE-4C0C-8567-38588738AE3C}" type="pres">
      <dgm:prSet presAssocID="{A06191A9-4D28-4327-A6B1-052FD4F2CB46}" presName="Name0" presStyleCnt="0">
        <dgm:presLayoutVars>
          <dgm:dir/>
          <dgm:animLvl val="lvl"/>
          <dgm:resizeHandles val="exact"/>
        </dgm:presLayoutVars>
      </dgm:prSet>
      <dgm:spPr/>
    </dgm:pt>
    <dgm:pt modelId="{9A103041-7238-4EFA-8FE0-C614D746B498}" type="pres">
      <dgm:prSet presAssocID="{5ADE3198-A069-40CF-9945-F8E2ED46E7FE}" presName="boxAndChildren" presStyleCnt="0"/>
      <dgm:spPr/>
    </dgm:pt>
    <dgm:pt modelId="{2D1E52C4-373F-45CC-8B11-A1E7B7310E0E}" type="pres">
      <dgm:prSet presAssocID="{5ADE3198-A069-40CF-9945-F8E2ED46E7FE}" presName="parentTextBox" presStyleLbl="node1" presStyleIdx="0" presStyleCnt="3"/>
      <dgm:spPr/>
    </dgm:pt>
    <dgm:pt modelId="{33A3B7D7-6F7B-465E-8873-AD7C14220E35}" type="pres">
      <dgm:prSet presAssocID="{A0050FA9-156E-475D-A5BC-8C5559208A00}" presName="sp" presStyleCnt="0"/>
      <dgm:spPr/>
    </dgm:pt>
    <dgm:pt modelId="{0C91B5DC-4D6A-47CB-950F-27C4ADCFB8E3}" type="pres">
      <dgm:prSet presAssocID="{93B30D77-4656-4CC5-9654-67CDA70FC27D}" presName="arrowAndChildren" presStyleCnt="0"/>
      <dgm:spPr/>
    </dgm:pt>
    <dgm:pt modelId="{C2A8A5DD-C313-466E-8A54-346D6C68AC1A}" type="pres">
      <dgm:prSet presAssocID="{93B30D77-4656-4CC5-9654-67CDA70FC27D}" presName="parentTextArrow" presStyleLbl="node1" presStyleIdx="1" presStyleCnt="3"/>
      <dgm:spPr/>
    </dgm:pt>
    <dgm:pt modelId="{F7DBBFC9-1867-43A3-B90F-87929FEFCD0C}" type="pres">
      <dgm:prSet presAssocID="{74356309-A899-48CD-B27B-6F24932086DF}" presName="sp" presStyleCnt="0"/>
      <dgm:spPr/>
    </dgm:pt>
    <dgm:pt modelId="{03D77ED8-5328-4A7E-B7FD-CD6EE7279EFB}" type="pres">
      <dgm:prSet presAssocID="{BC26DA61-4521-4BBF-924C-95D2579479BA}" presName="arrowAndChildren" presStyleCnt="0"/>
      <dgm:spPr/>
    </dgm:pt>
    <dgm:pt modelId="{2DFA2F21-A8AC-48B1-BB45-E546A5D27FA2}" type="pres">
      <dgm:prSet presAssocID="{BC26DA61-4521-4BBF-924C-95D2579479BA}" presName="parentTextArrow" presStyleLbl="node1" presStyleIdx="1" presStyleCnt="3"/>
      <dgm:spPr/>
    </dgm:pt>
    <dgm:pt modelId="{24961A6A-1B7B-4B3C-A1C6-3CD6C6983FCE}" type="pres">
      <dgm:prSet presAssocID="{BC26DA61-4521-4BBF-924C-95D2579479BA}" presName="arrow" presStyleLbl="node1" presStyleIdx="2" presStyleCnt="3"/>
      <dgm:spPr/>
    </dgm:pt>
    <dgm:pt modelId="{0ABF6297-2366-4DDD-9171-029D296643CB}" type="pres">
      <dgm:prSet presAssocID="{BC26DA61-4521-4BBF-924C-95D2579479BA}" presName="descendantArrow" presStyleCnt="0"/>
      <dgm:spPr/>
    </dgm:pt>
    <dgm:pt modelId="{7E35BDE7-36DD-4050-8128-2FDC15EB4812}" type="pres">
      <dgm:prSet presAssocID="{B5CBD3D3-55AF-4FF3-BD66-3A064B9490AD}" presName="childTextArrow" presStyleLbl="fgAccFollowNode1" presStyleIdx="0" presStyleCnt="1">
        <dgm:presLayoutVars>
          <dgm:bulletEnabled val="1"/>
        </dgm:presLayoutVars>
      </dgm:prSet>
      <dgm:spPr/>
    </dgm:pt>
  </dgm:ptLst>
  <dgm:cxnLst>
    <dgm:cxn modelId="{CBF8D93B-5367-4EA9-904A-280FC67260F3}" srcId="{A06191A9-4D28-4327-A6B1-052FD4F2CB46}" destId="{5ADE3198-A069-40CF-9945-F8E2ED46E7FE}" srcOrd="2" destOrd="0" parTransId="{BF7D6F0A-EB90-4D88-9B18-4B03E39AC448}" sibTransId="{F993127C-3783-4701-89D5-F04CF799DE3D}"/>
    <dgm:cxn modelId="{D463957D-B635-45D6-AA7F-B390010E90E0}" srcId="{A06191A9-4D28-4327-A6B1-052FD4F2CB46}" destId="{BC26DA61-4521-4BBF-924C-95D2579479BA}" srcOrd="0" destOrd="0" parTransId="{2D3C2195-E2DA-491E-B26B-C141864006D3}" sibTransId="{74356309-A899-48CD-B27B-6F24932086DF}"/>
    <dgm:cxn modelId="{A7762D8B-58AF-4EAD-B57E-B94121207CB4}" type="presOf" srcId="{A06191A9-4D28-4327-A6B1-052FD4F2CB46}" destId="{C376CAB9-C9CE-4C0C-8567-38588738AE3C}" srcOrd="0" destOrd="0" presId="urn:microsoft.com/office/officeart/2005/8/layout/process4"/>
    <dgm:cxn modelId="{B5093A90-E756-4105-80B1-C7ED5DB1EC21}" type="presOf" srcId="{B5CBD3D3-55AF-4FF3-BD66-3A064B9490AD}" destId="{7E35BDE7-36DD-4050-8128-2FDC15EB4812}" srcOrd="0" destOrd="0" presId="urn:microsoft.com/office/officeart/2005/8/layout/process4"/>
    <dgm:cxn modelId="{98928296-28D6-4AA7-AA76-26CE345132DC}" srcId="{A06191A9-4D28-4327-A6B1-052FD4F2CB46}" destId="{93B30D77-4656-4CC5-9654-67CDA70FC27D}" srcOrd="1" destOrd="0" parTransId="{ADBA4F49-5A88-4954-84E8-64CED81DBC89}" sibTransId="{A0050FA9-156E-475D-A5BC-8C5559208A00}"/>
    <dgm:cxn modelId="{0DF1889F-93C4-4593-8530-1D5139D158CB}" type="presOf" srcId="{93B30D77-4656-4CC5-9654-67CDA70FC27D}" destId="{C2A8A5DD-C313-466E-8A54-346D6C68AC1A}" srcOrd="0" destOrd="0" presId="urn:microsoft.com/office/officeart/2005/8/layout/process4"/>
    <dgm:cxn modelId="{04CCE6A8-751A-4ABE-AF4D-BCA6E9C92B50}" type="presOf" srcId="{BC26DA61-4521-4BBF-924C-95D2579479BA}" destId="{24961A6A-1B7B-4B3C-A1C6-3CD6C6983FCE}" srcOrd="1" destOrd="0" presId="urn:microsoft.com/office/officeart/2005/8/layout/process4"/>
    <dgm:cxn modelId="{E824DAAA-C42D-4FD1-8EA2-9C3FD2FE509B}" type="presOf" srcId="{BC26DA61-4521-4BBF-924C-95D2579479BA}" destId="{2DFA2F21-A8AC-48B1-BB45-E546A5D27FA2}" srcOrd="0" destOrd="0" presId="urn:microsoft.com/office/officeart/2005/8/layout/process4"/>
    <dgm:cxn modelId="{A87D7FB4-EFC0-471E-91DD-FF7F5796D1EB}" type="presOf" srcId="{5ADE3198-A069-40CF-9945-F8E2ED46E7FE}" destId="{2D1E52C4-373F-45CC-8B11-A1E7B7310E0E}" srcOrd="0" destOrd="0" presId="urn:microsoft.com/office/officeart/2005/8/layout/process4"/>
    <dgm:cxn modelId="{F17417CC-8A23-47EA-9975-BE953411359F}" srcId="{BC26DA61-4521-4BBF-924C-95D2579479BA}" destId="{B5CBD3D3-55AF-4FF3-BD66-3A064B9490AD}" srcOrd="0" destOrd="0" parTransId="{CE8D6FFB-779D-411C-9E1D-18241C8540C1}" sibTransId="{36DB4092-B735-49CE-9859-41BC805902CD}"/>
    <dgm:cxn modelId="{2D85F16F-5416-42C6-89B8-9808586C36CF}" type="presParOf" srcId="{C376CAB9-C9CE-4C0C-8567-38588738AE3C}" destId="{9A103041-7238-4EFA-8FE0-C614D746B498}" srcOrd="0" destOrd="0" presId="urn:microsoft.com/office/officeart/2005/8/layout/process4"/>
    <dgm:cxn modelId="{14FEEF3C-1FC7-4DF0-AC00-35DAD61DF82A}" type="presParOf" srcId="{9A103041-7238-4EFA-8FE0-C614D746B498}" destId="{2D1E52C4-373F-45CC-8B11-A1E7B7310E0E}" srcOrd="0" destOrd="0" presId="urn:microsoft.com/office/officeart/2005/8/layout/process4"/>
    <dgm:cxn modelId="{CF914020-F972-4885-98F5-DF5EFFE18CFA}" type="presParOf" srcId="{C376CAB9-C9CE-4C0C-8567-38588738AE3C}" destId="{33A3B7D7-6F7B-465E-8873-AD7C14220E35}" srcOrd="1" destOrd="0" presId="urn:microsoft.com/office/officeart/2005/8/layout/process4"/>
    <dgm:cxn modelId="{2029F29C-AF91-47C5-A647-4B2BA396D19A}" type="presParOf" srcId="{C376CAB9-C9CE-4C0C-8567-38588738AE3C}" destId="{0C91B5DC-4D6A-47CB-950F-27C4ADCFB8E3}" srcOrd="2" destOrd="0" presId="urn:microsoft.com/office/officeart/2005/8/layout/process4"/>
    <dgm:cxn modelId="{AFF52EF7-7647-47E4-AADB-989E3B08117C}" type="presParOf" srcId="{0C91B5DC-4D6A-47CB-950F-27C4ADCFB8E3}" destId="{C2A8A5DD-C313-466E-8A54-346D6C68AC1A}" srcOrd="0" destOrd="0" presId="urn:microsoft.com/office/officeart/2005/8/layout/process4"/>
    <dgm:cxn modelId="{FF6A6FF9-64B4-4B23-8227-7C4E396A3AE0}" type="presParOf" srcId="{C376CAB9-C9CE-4C0C-8567-38588738AE3C}" destId="{F7DBBFC9-1867-43A3-B90F-87929FEFCD0C}" srcOrd="3" destOrd="0" presId="urn:microsoft.com/office/officeart/2005/8/layout/process4"/>
    <dgm:cxn modelId="{3B8EC845-D122-4BC3-AEE7-81FC4F0CB56C}" type="presParOf" srcId="{C376CAB9-C9CE-4C0C-8567-38588738AE3C}" destId="{03D77ED8-5328-4A7E-B7FD-CD6EE7279EFB}" srcOrd="4" destOrd="0" presId="urn:microsoft.com/office/officeart/2005/8/layout/process4"/>
    <dgm:cxn modelId="{05DF9A39-6594-42D6-ADDF-ED712822E888}" type="presParOf" srcId="{03D77ED8-5328-4A7E-B7FD-CD6EE7279EFB}" destId="{2DFA2F21-A8AC-48B1-BB45-E546A5D27FA2}" srcOrd="0" destOrd="0" presId="urn:microsoft.com/office/officeart/2005/8/layout/process4"/>
    <dgm:cxn modelId="{F88B3171-62AB-4677-9B9E-F90EF6B304B3}" type="presParOf" srcId="{03D77ED8-5328-4A7E-B7FD-CD6EE7279EFB}" destId="{24961A6A-1B7B-4B3C-A1C6-3CD6C6983FCE}" srcOrd="1" destOrd="0" presId="urn:microsoft.com/office/officeart/2005/8/layout/process4"/>
    <dgm:cxn modelId="{8745C45F-CC2A-4D81-8F71-4D89B54689CB}" type="presParOf" srcId="{03D77ED8-5328-4A7E-B7FD-CD6EE7279EFB}" destId="{0ABF6297-2366-4DDD-9171-029D296643CB}" srcOrd="2" destOrd="0" presId="urn:microsoft.com/office/officeart/2005/8/layout/process4"/>
    <dgm:cxn modelId="{AC937517-A514-489A-A14C-7FFD72EB7469}" type="presParOf" srcId="{0ABF6297-2366-4DDD-9171-029D296643CB}" destId="{7E35BDE7-36DD-4050-8128-2FDC15EB481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DA9718-DF42-4E43-AAF9-6E633F7A0DA1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5ACB2FD-59EE-466B-9FF0-786CD5C59E4B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Age 50</a:t>
          </a:r>
        </a:p>
      </dgm:t>
    </dgm:pt>
    <dgm:pt modelId="{18FAB26E-4CFF-483F-ABDA-0ABE50FC7E72}" type="parTrans" cxnId="{AA6A8DB5-D77F-4D39-8243-1B2B5E4544E0}">
      <dgm:prSet/>
      <dgm:spPr/>
      <dgm:t>
        <a:bodyPr/>
        <a:lstStyle/>
        <a:p>
          <a:endParaRPr lang="en-US"/>
        </a:p>
      </dgm:t>
    </dgm:pt>
    <dgm:pt modelId="{A6CB5C2D-9BEA-4931-BD94-53D04FA34775}" type="sibTrans" cxnId="{AA6A8DB5-D77F-4D39-8243-1B2B5E4544E0}">
      <dgm:prSet/>
      <dgm:spPr/>
      <dgm:t>
        <a:bodyPr/>
        <a:lstStyle/>
        <a:p>
          <a:endParaRPr lang="en-US"/>
        </a:p>
      </dgm:t>
    </dgm:pt>
    <dgm:pt modelId="{9103B9A8-201F-401D-B9A4-BEA5A6017C9E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 men who are at average risk of prostate cancer and are expected to live at least 10 more years.</a:t>
          </a:r>
        </a:p>
      </dgm:t>
    </dgm:pt>
    <dgm:pt modelId="{B6C3DA8E-EA9B-4112-AE0F-44A578393593}" type="parTrans" cxnId="{C06A1337-352C-40CD-B481-CA7404100305}">
      <dgm:prSet/>
      <dgm:spPr/>
      <dgm:t>
        <a:bodyPr/>
        <a:lstStyle/>
        <a:p>
          <a:endParaRPr lang="en-US"/>
        </a:p>
      </dgm:t>
    </dgm:pt>
    <dgm:pt modelId="{398B2B9B-233C-4EE1-ACF4-B8204438AE7D}" type="sibTrans" cxnId="{C06A1337-352C-40CD-B481-CA7404100305}">
      <dgm:prSet/>
      <dgm:spPr/>
      <dgm:t>
        <a:bodyPr/>
        <a:lstStyle/>
        <a:p>
          <a:endParaRPr lang="en-US"/>
        </a:p>
      </dgm:t>
    </dgm:pt>
    <dgm:pt modelId="{A82DB10F-A731-44FB-B7A6-DA3F19F9FE5D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Age 45</a:t>
          </a:r>
        </a:p>
      </dgm:t>
    </dgm:pt>
    <dgm:pt modelId="{9ED5EB58-04D3-4FB2-8143-9AF7C74C6853}" type="parTrans" cxnId="{3A83D678-D514-411D-8B66-D12C8A144F66}">
      <dgm:prSet/>
      <dgm:spPr/>
      <dgm:t>
        <a:bodyPr/>
        <a:lstStyle/>
        <a:p>
          <a:endParaRPr lang="en-US"/>
        </a:p>
      </dgm:t>
    </dgm:pt>
    <dgm:pt modelId="{AB42A12A-1D01-4576-9739-356B0E0409D1}" type="sibTrans" cxnId="{3A83D678-D514-411D-8B66-D12C8A144F66}">
      <dgm:prSet/>
      <dgm:spPr/>
      <dgm:t>
        <a:bodyPr/>
        <a:lstStyle/>
        <a:p>
          <a:endParaRPr lang="en-US"/>
        </a:p>
      </dgm:t>
    </dgm:pt>
    <dgm:pt modelId="{A4E7F78B-C311-443B-8F36-70C7F8313012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 men at high risk of developing prostate cancer. This includes African Americans and men who have a first-degree relative (father or brother) diagnosed with prostate cancer at an early age (younger than age 65).</a:t>
          </a:r>
        </a:p>
      </dgm:t>
    </dgm:pt>
    <dgm:pt modelId="{9FC5C712-6E27-4EC5-AE94-D3542A87A258}" type="parTrans" cxnId="{4D5E5E29-2E24-4FB3-AEC2-7D25F161F028}">
      <dgm:prSet/>
      <dgm:spPr/>
      <dgm:t>
        <a:bodyPr/>
        <a:lstStyle/>
        <a:p>
          <a:endParaRPr lang="en-US"/>
        </a:p>
      </dgm:t>
    </dgm:pt>
    <dgm:pt modelId="{A657C95A-3AA1-4AEF-A521-43479B2573A7}" type="sibTrans" cxnId="{4D5E5E29-2E24-4FB3-AEC2-7D25F161F028}">
      <dgm:prSet/>
      <dgm:spPr/>
      <dgm:t>
        <a:bodyPr/>
        <a:lstStyle/>
        <a:p>
          <a:endParaRPr lang="en-US"/>
        </a:p>
      </dgm:t>
    </dgm:pt>
    <dgm:pt modelId="{1AD96094-54AA-4B11-9B96-F21392FBDB3A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Age 40</a:t>
          </a:r>
        </a:p>
      </dgm:t>
    </dgm:pt>
    <dgm:pt modelId="{0B8626CF-2F4D-4C1C-9D5B-6AD315D3B0C9}" type="parTrans" cxnId="{0E589879-8863-4E42-ABE0-096864ADFBE6}">
      <dgm:prSet/>
      <dgm:spPr/>
      <dgm:t>
        <a:bodyPr/>
        <a:lstStyle/>
        <a:p>
          <a:endParaRPr lang="en-US"/>
        </a:p>
      </dgm:t>
    </dgm:pt>
    <dgm:pt modelId="{B067CF5E-DA55-4071-BF10-06EF068DBBE0}" type="sibTrans" cxnId="{0E589879-8863-4E42-ABE0-096864ADFBE6}">
      <dgm:prSet/>
      <dgm:spPr/>
      <dgm:t>
        <a:bodyPr/>
        <a:lstStyle/>
        <a:p>
          <a:endParaRPr lang="en-US"/>
        </a:p>
      </dgm:t>
    </dgm:pt>
    <dgm:pt modelId="{7F4BC170-F1E7-4917-A87C-9F38DAF5C4EC}">
      <dgm:prSet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men at even higher risk (those with more than one first-degree relative who had prostate cancer at an early age).</a:t>
          </a:r>
        </a:p>
      </dgm:t>
    </dgm:pt>
    <dgm:pt modelId="{204A817A-A281-4603-9DCF-CD10574ACE94}" type="parTrans" cxnId="{2BE9EF54-42EF-4C46-8C66-A42AC42725EC}">
      <dgm:prSet/>
      <dgm:spPr/>
      <dgm:t>
        <a:bodyPr/>
        <a:lstStyle/>
        <a:p>
          <a:endParaRPr lang="en-US"/>
        </a:p>
      </dgm:t>
    </dgm:pt>
    <dgm:pt modelId="{DE2AD8E5-B9FD-4C1E-A73E-5C566828BE8A}" type="sibTrans" cxnId="{2BE9EF54-42EF-4C46-8C66-A42AC42725EC}">
      <dgm:prSet/>
      <dgm:spPr/>
      <dgm:t>
        <a:bodyPr/>
        <a:lstStyle/>
        <a:p>
          <a:endParaRPr lang="en-US"/>
        </a:p>
      </dgm:t>
    </dgm:pt>
    <dgm:pt modelId="{E287D18E-FF68-42DB-B520-3CB12CB145F4}" type="pres">
      <dgm:prSet presAssocID="{A5DA9718-DF42-4E43-AAF9-6E633F7A0DA1}" presName="Name0" presStyleCnt="0">
        <dgm:presLayoutVars>
          <dgm:dir/>
          <dgm:animLvl val="lvl"/>
          <dgm:resizeHandles val="exact"/>
        </dgm:presLayoutVars>
      </dgm:prSet>
      <dgm:spPr/>
    </dgm:pt>
    <dgm:pt modelId="{9183EF41-804C-4413-BF7E-CECB48968768}" type="pres">
      <dgm:prSet presAssocID="{85ACB2FD-59EE-466B-9FF0-786CD5C59E4B}" presName="linNode" presStyleCnt="0"/>
      <dgm:spPr/>
    </dgm:pt>
    <dgm:pt modelId="{35012106-3821-4220-9E69-BA871B6881B5}" type="pres">
      <dgm:prSet presAssocID="{85ACB2FD-59EE-466B-9FF0-786CD5C59E4B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A7F4C2E4-5E9E-4320-91A2-7E85316AC244}" type="pres">
      <dgm:prSet presAssocID="{85ACB2FD-59EE-466B-9FF0-786CD5C59E4B}" presName="descendantText" presStyleLbl="alignAccFollowNode1" presStyleIdx="0" presStyleCnt="3">
        <dgm:presLayoutVars>
          <dgm:bulletEnabled/>
        </dgm:presLayoutVars>
      </dgm:prSet>
      <dgm:spPr/>
    </dgm:pt>
    <dgm:pt modelId="{33E7552C-20C3-41AA-89E8-45C2DC6DEDB5}" type="pres">
      <dgm:prSet presAssocID="{A6CB5C2D-9BEA-4931-BD94-53D04FA34775}" presName="sp" presStyleCnt="0"/>
      <dgm:spPr/>
    </dgm:pt>
    <dgm:pt modelId="{184C9E11-872A-4605-9DCE-01C2416A41F0}" type="pres">
      <dgm:prSet presAssocID="{A82DB10F-A731-44FB-B7A6-DA3F19F9FE5D}" presName="linNode" presStyleCnt="0"/>
      <dgm:spPr/>
    </dgm:pt>
    <dgm:pt modelId="{A651A0AA-BDFD-4DA6-880B-B119F75253BA}" type="pres">
      <dgm:prSet presAssocID="{A82DB10F-A731-44FB-B7A6-DA3F19F9FE5D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7E23AFB4-DC73-47D1-B199-ECB255D43433}" type="pres">
      <dgm:prSet presAssocID="{A82DB10F-A731-44FB-B7A6-DA3F19F9FE5D}" presName="descendantText" presStyleLbl="alignAccFollowNode1" presStyleIdx="1" presStyleCnt="3">
        <dgm:presLayoutVars>
          <dgm:bulletEnabled/>
        </dgm:presLayoutVars>
      </dgm:prSet>
      <dgm:spPr/>
    </dgm:pt>
    <dgm:pt modelId="{BDB9FF45-0B3A-4367-9F38-F15C7FA0A9C5}" type="pres">
      <dgm:prSet presAssocID="{AB42A12A-1D01-4576-9739-356B0E0409D1}" presName="sp" presStyleCnt="0"/>
      <dgm:spPr/>
    </dgm:pt>
    <dgm:pt modelId="{FD11D927-C3E0-4F4D-93C2-991351A3893E}" type="pres">
      <dgm:prSet presAssocID="{1AD96094-54AA-4B11-9B96-F21392FBDB3A}" presName="linNode" presStyleCnt="0"/>
      <dgm:spPr/>
    </dgm:pt>
    <dgm:pt modelId="{31088D96-836B-4568-A2E3-74F0A7FAB160}" type="pres">
      <dgm:prSet presAssocID="{1AD96094-54AA-4B11-9B96-F21392FBDB3A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BF872DA3-4F93-4882-932B-CA857C4E6910}" type="pres">
      <dgm:prSet presAssocID="{1AD96094-54AA-4B11-9B96-F21392FBDB3A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4D5E5E29-2E24-4FB3-AEC2-7D25F161F028}" srcId="{A82DB10F-A731-44FB-B7A6-DA3F19F9FE5D}" destId="{A4E7F78B-C311-443B-8F36-70C7F8313012}" srcOrd="0" destOrd="0" parTransId="{9FC5C712-6E27-4EC5-AE94-D3542A87A258}" sibTransId="{A657C95A-3AA1-4AEF-A521-43479B2573A7}"/>
    <dgm:cxn modelId="{C06A1337-352C-40CD-B481-CA7404100305}" srcId="{85ACB2FD-59EE-466B-9FF0-786CD5C59E4B}" destId="{9103B9A8-201F-401D-B9A4-BEA5A6017C9E}" srcOrd="0" destOrd="0" parTransId="{B6C3DA8E-EA9B-4112-AE0F-44A578393593}" sibTransId="{398B2B9B-233C-4EE1-ACF4-B8204438AE7D}"/>
    <dgm:cxn modelId="{707FA13F-AB3C-429A-B7CD-1B8B849BDEF1}" type="presOf" srcId="{9103B9A8-201F-401D-B9A4-BEA5A6017C9E}" destId="{A7F4C2E4-5E9E-4320-91A2-7E85316AC244}" srcOrd="0" destOrd="0" presId="urn:microsoft.com/office/officeart/2016/7/layout/VerticalSolidActionList"/>
    <dgm:cxn modelId="{2BE9EF54-42EF-4C46-8C66-A42AC42725EC}" srcId="{1AD96094-54AA-4B11-9B96-F21392FBDB3A}" destId="{7F4BC170-F1E7-4917-A87C-9F38DAF5C4EC}" srcOrd="0" destOrd="0" parTransId="{204A817A-A281-4603-9DCF-CD10574ACE94}" sibTransId="{DE2AD8E5-B9FD-4C1E-A73E-5C566828BE8A}"/>
    <dgm:cxn modelId="{A0511A75-6447-4905-B928-43628E16C647}" type="presOf" srcId="{A5DA9718-DF42-4E43-AAF9-6E633F7A0DA1}" destId="{E287D18E-FF68-42DB-B520-3CB12CB145F4}" srcOrd="0" destOrd="0" presId="urn:microsoft.com/office/officeart/2016/7/layout/VerticalSolidActionList"/>
    <dgm:cxn modelId="{3A83D678-D514-411D-8B66-D12C8A144F66}" srcId="{A5DA9718-DF42-4E43-AAF9-6E633F7A0DA1}" destId="{A82DB10F-A731-44FB-B7A6-DA3F19F9FE5D}" srcOrd="1" destOrd="0" parTransId="{9ED5EB58-04D3-4FB2-8143-9AF7C74C6853}" sibTransId="{AB42A12A-1D01-4576-9739-356B0E0409D1}"/>
    <dgm:cxn modelId="{0E589879-8863-4E42-ABE0-096864ADFBE6}" srcId="{A5DA9718-DF42-4E43-AAF9-6E633F7A0DA1}" destId="{1AD96094-54AA-4B11-9B96-F21392FBDB3A}" srcOrd="2" destOrd="0" parTransId="{0B8626CF-2F4D-4C1C-9D5B-6AD315D3B0C9}" sibTransId="{B067CF5E-DA55-4071-BF10-06EF068DBBE0}"/>
    <dgm:cxn modelId="{FF8C2C7D-6A99-4541-865C-5C3594590393}" type="presOf" srcId="{A4E7F78B-C311-443B-8F36-70C7F8313012}" destId="{7E23AFB4-DC73-47D1-B199-ECB255D43433}" srcOrd="0" destOrd="0" presId="urn:microsoft.com/office/officeart/2016/7/layout/VerticalSolidActionList"/>
    <dgm:cxn modelId="{75035EAC-916B-45F7-BD57-8AE5875E544E}" type="presOf" srcId="{A82DB10F-A731-44FB-B7A6-DA3F19F9FE5D}" destId="{A651A0AA-BDFD-4DA6-880B-B119F75253BA}" srcOrd="0" destOrd="0" presId="urn:microsoft.com/office/officeart/2016/7/layout/VerticalSolidActionList"/>
    <dgm:cxn modelId="{AA6A8DB5-D77F-4D39-8243-1B2B5E4544E0}" srcId="{A5DA9718-DF42-4E43-AAF9-6E633F7A0DA1}" destId="{85ACB2FD-59EE-466B-9FF0-786CD5C59E4B}" srcOrd="0" destOrd="0" parTransId="{18FAB26E-4CFF-483F-ABDA-0ABE50FC7E72}" sibTransId="{A6CB5C2D-9BEA-4931-BD94-53D04FA34775}"/>
    <dgm:cxn modelId="{2F63B2C8-0891-405F-8657-D3A0B248C5D9}" type="presOf" srcId="{1AD96094-54AA-4B11-9B96-F21392FBDB3A}" destId="{31088D96-836B-4568-A2E3-74F0A7FAB160}" srcOrd="0" destOrd="0" presId="urn:microsoft.com/office/officeart/2016/7/layout/VerticalSolidActionList"/>
    <dgm:cxn modelId="{8FAF00EF-0487-4BE7-9724-7EEA2F43222C}" type="presOf" srcId="{85ACB2FD-59EE-466B-9FF0-786CD5C59E4B}" destId="{35012106-3821-4220-9E69-BA871B6881B5}" srcOrd="0" destOrd="0" presId="urn:microsoft.com/office/officeart/2016/7/layout/VerticalSolidActionList"/>
    <dgm:cxn modelId="{7E1F55F6-1214-4839-9585-8A8C4B011DC1}" type="presOf" srcId="{7F4BC170-F1E7-4917-A87C-9F38DAF5C4EC}" destId="{BF872DA3-4F93-4882-932B-CA857C4E6910}" srcOrd="0" destOrd="0" presId="urn:microsoft.com/office/officeart/2016/7/layout/VerticalSolidActionList"/>
    <dgm:cxn modelId="{EB23650F-11A7-4825-A89C-CC24B8200394}" type="presParOf" srcId="{E287D18E-FF68-42DB-B520-3CB12CB145F4}" destId="{9183EF41-804C-4413-BF7E-CECB48968768}" srcOrd="0" destOrd="0" presId="urn:microsoft.com/office/officeart/2016/7/layout/VerticalSolidActionList"/>
    <dgm:cxn modelId="{42CD4529-614C-4CFA-BDA9-83E1914D27B0}" type="presParOf" srcId="{9183EF41-804C-4413-BF7E-CECB48968768}" destId="{35012106-3821-4220-9E69-BA871B6881B5}" srcOrd="0" destOrd="0" presId="urn:microsoft.com/office/officeart/2016/7/layout/VerticalSolidActionList"/>
    <dgm:cxn modelId="{B9E1DAB7-E0CD-4178-8B86-B0D0DF038B5D}" type="presParOf" srcId="{9183EF41-804C-4413-BF7E-CECB48968768}" destId="{A7F4C2E4-5E9E-4320-91A2-7E85316AC244}" srcOrd="1" destOrd="0" presId="urn:microsoft.com/office/officeart/2016/7/layout/VerticalSolidActionList"/>
    <dgm:cxn modelId="{2953343C-903B-4FD3-9407-5731EF9BBF2E}" type="presParOf" srcId="{E287D18E-FF68-42DB-B520-3CB12CB145F4}" destId="{33E7552C-20C3-41AA-89E8-45C2DC6DEDB5}" srcOrd="1" destOrd="0" presId="urn:microsoft.com/office/officeart/2016/7/layout/VerticalSolidActionList"/>
    <dgm:cxn modelId="{BAAA6B9E-EFE5-42AA-93E2-9D4F130214FA}" type="presParOf" srcId="{E287D18E-FF68-42DB-B520-3CB12CB145F4}" destId="{184C9E11-872A-4605-9DCE-01C2416A41F0}" srcOrd="2" destOrd="0" presId="urn:microsoft.com/office/officeart/2016/7/layout/VerticalSolidActionList"/>
    <dgm:cxn modelId="{FA1BABA7-C43A-4F84-A2B1-6AC9B5959CBB}" type="presParOf" srcId="{184C9E11-872A-4605-9DCE-01C2416A41F0}" destId="{A651A0AA-BDFD-4DA6-880B-B119F75253BA}" srcOrd="0" destOrd="0" presId="urn:microsoft.com/office/officeart/2016/7/layout/VerticalSolidActionList"/>
    <dgm:cxn modelId="{7037825E-8972-4BFB-9193-420EDD7A21AE}" type="presParOf" srcId="{184C9E11-872A-4605-9DCE-01C2416A41F0}" destId="{7E23AFB4-DC73-47D1-B199-ECB255D43433}" srcOrd="1" destOrd="0" presId="urn:microsoft.com/office/officeart/2016/7/layout/VerticalSolidActionList"/>
    <dgm:cxn modelId="{AA83AC23-F8C7-4EDC-999B-310BFDE84A21}" type="presParOf" srcId="{E287D18E-FF68-42DB-B520-3CB12CB145F4}" destId="{BDB9FF45-0B3A-4367-9F38-F15C7FA0A9C5}" srcOrd="3" destOrd="0" presId="urn:microsoft.com/office/officeart/2016/7/layout/VerticalSolidActionList"/>
    <dgm:cxn modelId="{7751E667-E395-4F6D-B08D-0591E42FAC31}" type="presParOf" srcId="{E287D18E-FF68-42DB-B520-3CB12CB145F4}" destId="{FD11D927-C3E0-4F4D-93C2-991351A3893E}" srcOrd="4" destOrd="0" presId="urn:microsoft.com/office/officeart/2016/7/layout/VerticalSolidActionList"/>
    <dgm:cxn modelId="{F3FA3758-FE93-4FCE-9AD8-754BA9AC2591}" type="presParOf" srcId="{FD11D927-C3E0-4F4D-93C2-991351A3893E}" destId="{31088D96-836B-4568-A2E3-74F0A7FAB160}" srcOrd="0" destOrd="0" presId="urn:microsoft.com/office/officeart/2016/7/layout/VerticalSolidActionList"/>
    <dgm:cxn modelId="{A1042B33-85BA-4008-8F9A-73930D8C79F5}" type="presParOf" srcId="{FD11D927-C3E0-4F4D-93C2-991351A3893E}" destId="{BF872DA3-4F93-4882-932B-CA857C4E6910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04662B-F2BD-42A3-8F9E-79492B164D71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11AA575-22E4-43BE-8BAA-485AAF63F527}">
      <dgm:prSet/>
      <dgm:spPr/>
      <dgm:t>
        <a:bodyPr/>
        <a:lstStyle/>
        <a:p>
          <a:r>
            <a:rPr lang="en-US"/>
            <a:t>Physicians Health Study </a:t>
          </a:r>
        </a:p>
      </dgm:t>
    </dgm:pt>
    <dgm:pt modelId="{604F0BD8-68B2-4261-8CD2-BA76C2E2D52B}" type="parTrans" cxnId="{87CBDE7C-B853-45B2-951F-5DB14CA369ED}">
      <dgm:prSet/>
      <dgm:spPr/>
      <dgm:t>
        <a:bodyPr/>
        <a:lstStyle/>
        <a:p>
          <a:endParaRPr lang="en-US"/>
        </a:p>
      </dgm:t>
    </dgm:pt>
    <dgm:pt modelId="{6EC77081-CF39-400B-8E56-081D790FDA84}" type="sibTrans" cxnId="{87CBDE7C-B853-45B2-951F-5DB14CA369ED}">
      <dgm:prSet/>
      <dgm:spPr/>
      <dgm:t>
        <a:bodyPr/>
        <a:lstStyle/>
        <a:p>
          <a:endParaRPr lang="en-US"/>
        </a:p>
      </dgm:t>
    </dgm:pt>
    <dgm:pt modelId="{61358207-4B2B-458F-B9F9-33B16ADEB695}">
      <dgm:prSet/>
      <dgm:spPr/>
      <dgm:t>
        <a:bodyPr/>
        <a:lstStyle/>
        <a:p>
          <a:r>
            <a:rPr lang="en-US"/>
            <a:t>Vitamin E and C</a:t>
          </a:r>
        </a:p>
      </dgm:t>
    </dgm:pt>
    <dgm:pt modelId="{6B74499C-AE91-411C-B805-AD39BB7EDF48}" type="parTrans" cxnId="{48898A4F-118E-4E34-B06C-213EA724FE8A}">
      <dgm:prSet/>
      <dgm:spPr/>
      <dgm:t>
        <a:bodyPr/>
        <a:lstStyle/>
        <a:p>
          <a:endParaRPr lang="en-US"/>
        </a:p>
      </dgm:t>
    </dgm:pt>
    <dgm:pt modelId="{09A83B46-665C-4E80-B973-07A7BD93881D}" type="sibTrans" cxnId="{48898A4F-118E-4E34-B06C-213EA724FE8A}">
      <dgm:prSet/>
      <dgm:spPr/>
      <dgm:t>
        <a:bodyPr/>
        <a:lstStyle/>
        <a:p>
          <a:endParaRPr lang="en-US"/>
        </a:p>
      </dgm:t>
    </dgm:pt>
    <dgm:pt modelId="{768E48D2-052B-4F90-8AC2-FDFA5165942A}">
      <dgm:prSet/>
      <dgm:spPr/>
      <dgm:t>
        <a:bodyPr/>
        <a:lstStyle/>
        <a:p>
          <a:r>
            <a:rPr lang="en-US"/>
            <a:t>8 yrs no reduction in incidence</a:t>
          </a:r>
        </a:p>
      </dgm:t>
    </dgm:pt>
    <dgm:pt modelId="{E01ADE18-0DF6-4213-85D6-2FF69B26DD16}" type="parTrans" cxnId="{CE9E7EE5-5A96-49C9-8BC0-DD11E019B886}">
      <dgm:prSet/>
      <dgm:spPr/>
      <dgm:t>
        <a:bodyPr/>
        <a:lstStyle/>
        <a:p>
          <a:endParaRPr lang="en-US"/>
        </a:p>
      </dgm:t>
    </dgm:pt>
    <dgm:pt modelId="{922E90CC-2E7D-4E72-B276-41A409159DB1}" type="sibTrans" cxnId="{CE9E7EE5-5A96-49C9-8BC0-DD11E019B886}">
      <dgm:prSet/>
      <dgm:spPr/>
      <dgm:t>
        <a:bodyPr/>
        <a:lstStyle/>
        <a:p>
          <a:endParaRPr lang="en-US"/>
        </a:p>
      </dgm:t>
    </dgm:pt>
    <dgm:pt modelId="{97B212C7-9902-4702-93D0-7A8FD0E5CEFF}">
      <dgm:prSet/>
      <dgm:spPr/>
      <dgm:t>
        <a:bodyPr/>
        <a:lstStyle/>
        <a:p>
          <a:r>
            <a:rPr lang="en-US"/>
            <a:t>Soy Vs Placebo</a:t>
          </a:r>
        </a:p>
      </dgm:t>
    </dgm:pt>
    <dgm:pt modelId="{58071BAB-605A-4EDF-8704-3C27F1EBDECA}" type="parTrans" cxnId="{27314E7D-4ED0-4561-91C9-1094E3CEDB05}">
      <dgm:prSet/>
      <dgm:spPr/>
      <dgm:t>
        <a:bodyPr/>
        <a:lstStyle/>
        <a:p>
          <a:endParaRPr lang="en-US"/>
        </a:p>
      </dgm:t>
    </dgm:pt>
    <dgm:pt modelId="{87FBC880-BC41-477A-A83D-07CD024033CC}" type="sibTrans" cxnId="{27314E7D-4ED0-4561-91C9-1094E3CEDB05}">
      <dgm:prSet/>
      <dgm:spPr/>
      <dgm:t>
        <a:bodyPr/>
        <a:lstStyle/>
        <a:p>
          <a:endParaRPr lang="en-US"/>
        </a:p>
      </dgm:t>
    </dgm:pt>
    <dgm:pt modelId="{9919ABE2-E24E-468A-A210-1B0B96E3DF0D}">
      <dgm:prSet/>
      <dgm:spPr/>
      <dgm:t>
        <a:bodyPr/>
        <a:lstStyle/>
        <a:p>
          <a:r>
            <a:rPr lang="en-US"/>
            <a:t>No reduction</a:t>
          </a:r>
        </a:p>
      </dgm:t>
    </dgm:pt>
    <dgm:pt modelId="{BFEB3494-4ECD-4BB9-A172-DAD00E974374}" type="parTrans" cxnId="{D3F0AEC8-1A6C-40AE-B619-AA69274ED6A9}">
      <dgm:prSet/>
      <dgm:spPr/>
      <dgm:t>
        <a:bodyPr/>
        <a:lstStyle/>
        <a:p>
          <a:endParaRPr lang="en-US"/>
        </a:p>
      </dgm:t>
    </dgm:pt>
    <dgm:pt modelId="{A529E3BE-61EA-49B0-936D-F830DA8C6C25}" type="sibTrans" cxnId="{D3F0AEC8-1A6C-40AE-B619-AA69274ED6A9}">
      <dgm:prSet/>
      <dgm:spPr/>
      <dgm:t>
        <a:bodyPr/>
        <a:lstStyle/>
        <a:p>
          <a:endParaRPr lang="en-US"/>
        </a:p>
      </dgm:t>
    </dgm:pt>
    <dgm:pt modelId="{5E4DCA4B-FDA7-41A5-866B-EFEF359F855C}">
      <dgm:prSet/>
      <dgm:spPr/>
      <dgm:t>
        <a:bodyPr/>
        <a:lstStyle/>
        <a:p>
          <a:r>
            <a:rPr lang="en-US"/>
            <a:t>Lycopene –no reduction</a:t>
          </a:r>
        </a:p>
      </dgm:t>
    </dgm:pt>
    <dgm:pt modelId="{CE03D057-776E-43E7-958F-5DF557D9C0E9}" type="parTrans" cxnId="{987F933B-7258-4758-8C0D-770AAE956813}">
      <dgm:prSet/>
      <dgm:spPr/>
      <dgm:t>
        <a:bodyPr/>
        <a:lstStyle/>
        <a:p>
          <a:endParaRPr lang="en-US"/>
        </a:p>
      </dgm:t>
    </dgm:pt>
    <dgm:pt modelId="{B6CBC89A-2AA8-40EA-B511-B4A696D0A1D0}" type="sibTrans" cxnId="{987F933B-7258-4758-8C0D-770AAE956813}">
      <dgm:prSet/>
      <dgm:spPr/>
      <dgm:t>
        <a:bodyPr/>
        <a:lstStyle/>
        <a:p>
          <a:endParaRPr lang="en-US"/>
        </a:p>
      </dgm:t>
    </dgm:pt>
    <dgm:pt modelId="{7C1D1B17-CEB1-41B3-8784-D1D466F415F7}">
      <dgm:prSet/>
      <dgm:spPr/>
      <dgm:t>
        <a:bodyPr/>
        <a:lstStyle/>
        <a:p>
          <a:r>
            <a:rPr lang="en-US"/>
            <a:t>Green tea Catechins (600mg PO Q day)</a:t>
          </a:r>
        </a:p>
      </dgm:t>
    </dgm:pt>
    <dgm:pt modelId="{67C14C41-AF49-4382-AE08-446410C29177}" type="parTrans" cxnId="{0C8DC54C-E3B3-4CCA-ADD0-F3E968FD6D64}">
      <dgm:prSet/>
      <dgm:spPr/>
      <dgm:t>
        <a:bodyPr/>
        <a:lstStyle/>
        <a:p>
          <a:endParaRPr lang="en-US"/>
        </a:p>
      </dgm:t>
    </dgm:pt>
    <dgm:pt modelId="{737F354C-2416-4395-8AF2-53D09D87F9B2}" type="sibTrans" cxnId="{0C8DC54C-E3B3-4CCA-ADD0-F3E968FD6D64}">
      <dgm:prSet/>
      <dgm:spPr/>
      <dgm:t>
        <a:bodyPr/>
        <a:lstStyle/>
        <a:p>
          <a:endParaRPr lang="en-US"/>
        </a:p>
      </dgm:t>
    </dgm:pt>
    <dgm:pt modelId="{2C2B45A8-6267-409E-BCDB-81E66A9EF161}">
      <dgm:prSet/>
      <dgm:spPr/>
      <dgm:t>
        <a:bodyPr/>
        <a:lstStyle/>
        <a:p>
          <a:r>
            <a:rPr lang="en-US"/>
            <a:t>Men with previous biopsies and HGPIN showed a reduction in the progression to prostate cancer from 53% to 11%.</a:t>
          </a:r>
        </a:p>
      </dgm:t>
    </dgm:pt>
    <dgm:pt modelId="{B8820BF5-1497-4035-9CF1-8F4C0B1F8DD4}" type="parTrans" cxnId="{C0724452-BF8F-4D87-908F-DE7D637D2946}">
      <dgm:prSet/>
      <dgm:spPr/>
      <dgm:t>
        <a:bodyPr/>
        <a:lstStyle/>
        <a:p>
          <a:endParaRPr lang="en-US"/>
        </a:p>
      </dgm:t>
    </dgm:pt>
    <dgm:pt modelId="{76FB40CF-3CB1-497B-9E5B-F0F586A1EE77}" type="sibTrans" cxnId="{C0724452-BF8F-4D87-908F-DE7D637D2946}">
      <dgm:prSet/>
      <dgm:spPr/>
      <dgm:t>
        <a:bodyPr/>
        <a:lstStyle/>
        <a:p>
          <a:endParaRPr lang="en-US"/>
        </a:p>
      </dgm:t>
    </dgm:pt>
    <dgm:pt modelId="{42D09E2B-9827-4910-A112-9D23B401A749}" type="pres">
      <dgm:prSet presAssocID="{8804662B-F2BD-42A3-8F9E-79492B164D71}" presName="linear" presStyleCnt="0">
        <dgm:presLayoutVars>
          <dgm:dir/>
          <dgm:animLvl val="lvl"/>
          <dgm:resizeHandles val="exact"/>
        </dgm:presLayoutVars>
      </dgm:prSet>
      <dgm:spPr/>
    </dgm:pt>
    <dgm:pt modelId="{6F39A5F3-ECBA-469D-91F5-F323759054CF}" type="pres">
      <dgm:prSet presAssocID="{F11AA575-22E4-43BE-8BAA-485AAF63F527}" presName="parentLin" presStyleCnt="0"/>
      <dgm:spPr/>
    </dgm:pt>
    <dgm:pt modelId="{C73A0B07-24B0-40B0-A188-F0FAA1CFF31C}" type="pres">
      <dgm:prSet presAssocID="{F11AA575-22E4-43BE-8BAA-485AAF63F527}" presName="parentLeftMargin" presStyleLbl="node1" presStyleIdx="0" presStyleCnt="4"/>
      <dgm:spPr/>
    </dgm:pt>
    <dgm:pt modelId="{68A1C291-3193-45CC-A295-02D6ABEAF207}" type="pres">
      <dgm:prSet presAssocID="{F11AA575-22E4-43BE-8BAA-485AAF63F52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B9F36B1-DF8E-44AD-B908-319003B9B073}" type="pres">
      <dgm:prSet presAssocID="{F11AA575-22E4-43BE-8BAA-485AAF63F527}" presName="negativeSpace" presStyleCnt="0"/>
      <dgm:spPr/>
    </dgm:pt>
    <dgm:pt modelId="{7FB3273E-25F5-42F1-B17B-0B4E150AA06C}" type="pres">
      <dgm:prSet presAssocID="{F11AA575-22E4-43BE-8BAA-485AAF63F527}" presName="childText" presStyleLbl="conFgAcc1" presStyleIdx="0" presStyleCnt="4">
        <dgm:presLayoutVars>
          <dgm:bulletEnabled val="1"/>
        </dgm:presLayoutVars>
      </dgm:prSet>
      <dgm:spPr/>
    </dgm:pt>
    <dgm:pt modelId="{8639A9AB-C3EE-46FA-BE60-02A6A26A0160}" type="pres">
      <dgm:prSet presAssocID="{6EC77081-CF39-400B-8E56-081D790FDA84}" presName="spaceBetweenRectangles" presStyleCnt="0"/>
      <dgm:spPr/>
    </dgm:pt>
    <dgm:pt modelId="{867A6335-1213-4EC9-922C-E2805CCB6098}" type="pres">
      <dgm:prSet presAssocID="{97B212C7-9902-4702-93D0-7A8FD0E5CEFF}" presName="parentLin" presStyleCnt="0"/>
      <dgm:spPr/>
    </dgm:pt>
    <dgm:pt modelId="{E77912F5-5C87-4B11-872F-1E0BF12D564E}" type="pres">
      <dgm:prSet presAssocID="{97B212C7-9902-4702-93D0-7A8FD0E5CEFF}" presName="parentLeftMargin" presStyleLbl="node1" presStyleIdx="0" presStyleCnt="4"/>
      <dgm:spPr/>
    </dgm:pt>
    <dgm:pt modelId="{57341852-F5B5-4AB1-B80D-041A977C6D24}" type="pres">
      <dgm:prSet presAssocID="{97B212C7-9902-4702-93D0-7A8FD0E5CEF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ED659AA-5406-4EF9-806F-BF41FBA065D0}" type="pres">
      <dgm:prSet presAssocID="{97B212C7-9902-4702-93D0-7A8FD0E5CEFF}" presName="negativeSpace" presStyleCnt="0"/>
      <dgm:spPr/>
    </dgm:pt>
    <dgm:pt modelId="{6D7D72A2-B98C-49DB-B9A7-0DC2C89B3543}" type="pres">
      <dgm:prSet presAssocID="{97B212C7-9902-4702-93D0-7A8FD0E5CEFF}" presName="childText" presStyleLbl="conFgAcc1" presStyleIdx="1" presStyleCnt="4">
        <dgm:presLayoutVars>
          <dgm:bulletEnabled val="1"/>
        </dgm:presLayoutVars>
      </dgm:prSet>
      <dgm:spPr/>
    </dgm:pt>
    <dgm:pt modelId="{13A077AF-7C41-4E41-9999-B518C9A8F0DE}" type="pres">
      <dgm:prSet presAssocID="{87FBC880-BC41-477A-A83D-07CD024033CC}" presName="spaceBetweenRectangles" presStyleCnt="0"/>
      <dgm:spPr/>
    </dgm:pt>
    <dgm:pt modelId="{3C2B11F2-911C-409D-858F-792D89516B29}" type="pres">
      <dgm:prSet presAssocID="{5E4DCA4B-FDA7-41A5-866B-EFEF359F855C}" presName="parentLin" presStyleCnt="0"/>
      <dgm:spPr/>
    </dgm:pt>
    <dgm:pt modelId="{95CE67D1-D497-4FF7-A85E-2E640AC5CD7A}" type="pres">
      <dgm:prSet presAssocID="{5E4DCA4B-FDA7-41A5-866B-EFEF359F855C}" presName="parentLeftMargin" presStyleLbl="node1" presStyleIdx="1" presStyleCnt="4"/>
      <dgm:spPr/>
    </dgm:pt>
    <dgm:pt modelId="{63C94370-766C-400E-A7A6-28D3282AF924}" type="pres">
      <dgm:prSet presAssocID="{5E4DCA4B-FDA7-41A5-866B-EFEF359F855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2A7BF75-B93E-45DD-9535-16FB1A4A56FC}" type="pres">
      <dgm:prSet presAssocID="{5E4DCA4B-FDA7-41A5-866B-EFEF359F855C}" presName="negativeSpace" presStyleCnt="0"/>
      <dgm:spPr/>
    </dgm:pt>
    <dgm:pt modelId="{9FF40691-7A62-4429-9C13-4AB978DCD08D}" type="pres">
      <dgm:prSet presAssocID="{5E4DCA4B-FDA7-41A5-866B-EFEF359F855C}" presName="childText" presStyleLbl="conFgAcc1" presStyleIdx="2" presStyleCnt="4">
        <dgm:presLayoutVars>
          <dgm:bulletEnabled val="1"/>
        </dgm:presLayoutVars>
      </dgm:prSet>
      <dgm:spPr/>
    </dgm:pt>
    <dgm:pt modelId="{3BC06F24-1FAE-4315-A178-EA4259E21BB8}" type="pres">
      <dgm:prSet presAssocID="{B6CBC89A-2AA8-40EA-B511-B4A696D0A1D0}" presName="spaceBetweenRectangles" presStyleCnt="0"/>
      <dgm:spPr/>
    </dgm:pt>
    <dgm:pt modelId="{510F0D84-70F8-4A0B-B1D0-ADC14A5D95BF}" type="pres">
      <dgm:prSet presAssocID="{7C1D1B17-CEB1-41B3-8784-D1D466F415F7}" presName="parentLin" presStyleCnt="0"/>
      <dgm:spPr/>
    </dgm:pt>
    <dgm:pt modelId="{96F3C730-0D4E-4085-A721-2B168A37E531}" type="pres">
      <dgm:prSet presAssocID="{7C1D1B17-CEB1-41B3-8784-D1D466F415F7}" presName="parentLeftMargin" presStyleLbl="node1" presStyleIdx="2" presStyleCnt="4"/>
      <dgm:spPr/>
    </dgm:pt>
    <dgm:pt modelId="{1FE5FCF3-7A1F-4E20-BD0E-33ED99B61B56}" type="pres">
      <dgm:prSet presAssocID="{7C1D1B17-CEB1-41B3-8784-D1D466F415F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04C9F5E-3329-4D6F-AC34-0656D7F089A7}" type="pres">
      <dgm:prSet presAssocID="{7C1D1B17-CEB1-41B3-8784-D1D466F415F7}" presName="negativeSpace" presStyleCnt="0"/>
      <dgm:spPr/>
    </dgm:pt>
    <dgm:pt modelId="{5B3BEC34-597C-4700-9AAD-628873083395}" type="pres">
      <dgm:prSet presAssocID="{7C1D1B17-CEB1-41B3-8784-D1D466F415F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4B7A007-C371-4A97-8840-CEC7C9B7481E}" type="presOf" srcId="{5E4DCA4B-FDA7-41A5-866B-EFEF359F855C}" destId="{95CE67D1-D497-4FF7-A85E-2E640AC5CD7A}" srcOrd="0" destOrd="0" presId="urn:microsoft.com/office/officeart/2005/8/layout/list1"/>
    <dgm:cxn modelId="{8E3F1A0D-2D63-4A0B-A9EF-47EF13BA5984}" type="presOf" srcId="{2C2B45A8-6267-409E-BCDB-81E66A9EF161}" destId="{5B3BEC34-597C-4700-9AAD-628873083395}" srcOrd="0" destOrd="0" presId="urn:microsoft.com/office/officeart/2005/8/layout/list1"/>
    <dgm:cxn modelId="{BEED1C13-01F0-4ECA-92C5-19684ECBDF34}" type="presOf" srcId="{97B212C7-9902-4702-93D0-7A8FD0E5CEFF}" destId="{57341852-F5B5-4AB1-B80D-041A977C6D24}" srcOrd="1" destOrd="0" presId="urn:microsoft.com/office/officeart/2005/8/layout/list1"/>
    <dgm:cxn modelId="{9344111C-019E-4B32-936F-83F3E264187A}" type="presOf" srcId="{F11AA575-22E4-43BE-8BAA-485AAF63F527}" destId="{C73A0B07-24B0-40B0-A188-F0FAA1CFF31C}" srcOrd="0" destOrd="0" presId="urn:microsoft.com/office/officeart/2005/8/layout/list1"/>
    <dgm:cxn modelId="{4EB0D01F-F7EC-4843-ACE5-09049CB0DD33}" type="presOf" srcId="{61358207-4B2B-458F-B9F9-33B16ADEB695}" destId="{7FB3273E-25F5-42F1-B17B-0B4E150AA06C}" srcOrd="0" destOrd="0" presId="urn:microsoft.com/office/officeart/2005/8/layout/list1"/>
    <dgm:cxn modelId="{0A209627-9892-4E88-BF4E-CFF781B42FBC}" type="presOf" srcId="{7C1D1B17-CEB1-41B3-8784-D1D466F415F7}" destId="{96F3C730-0D4E-4085-A721-2B168A37E531}" srcOrd="0" destOrd="0" presId="urn:microsoft.com/office/officeart/2005/8/layout/list1"/>
    <dgm:cxn modelId="{987F933B-7258-4758-8C0D-770AAE956813}" srcId="{8804662B-F2BD-42A3-8F9E-79492B164D71}" destId="{5E4DCA4B-FDA7-41A5-866B-EFEF359F855C}" srcOrd="2" destOrd="0" parTransId="{CE03D057-776E-43E7-958F-5DF557D9C0E9}" sibTransId="{B6CBC89A-2AA8-40EA-B511-B4A696D0A1D0}"/>
    <dgm:cxn modelId="{E9AB9A3B-7E23-4964-B30C-98B1C1103968}" type="presOf" srcId="{F11AA575-22E4-43BE-8BAA-485AAF63F527}" destId="{68A1C291-3193-45CC-A295-02D6ABEAF207}" srcOrd="1" destOrd="0" presId="urn:microsoft.com/office/officeart/2005/8/layout/list1"/>
    <dgm:cxn modelId="{D51A3B63-5DB5-44BF-94A7-72BA1E4B9388}" type="presOf" srcId="{7C1D1B17-CEB1-41B3-8784-D1D466F415F7}" destId="{1FE5FCF3-7A1F-4E20-BD0E-33ED99B61B56}" srcOrd="1" destOrd="0" presId="urn:microsoft.com/office/officeart/2005/8/layout/list1"/>
    <dgm:cxn modelId="{0C8DC54C-E3B3-4CCA-ADD0-F3E968FD6D64}" srcId="{8804662B-F2BD-42A3-8F9E-79492B164D71}" destId="{7C1D1B17-CEB1-41B3-8784-D1D466F415F7}" srcOrd="3" destOrd="0" parTransId="{67C14C41-AF49-4382-AE08-446410C29177}" sibTransId="{737F354C-2416-4395-8AF2-53D09D87F9B2}"/>
    <dgm:cxn modelId="{48898A4F-118E-4E34-B06C-213EA724FE8A}" srcId="{F11AA575-22E4-43BE-8BAA-485AAF63F527}" destId="{61358207-4B2B-458F-B9F9-33B16ADEB695}" srcOrd="0" destOrd="0" parTransId="{6B74499C-AE91-411C-B805-AD39BB7EDF48}" sibTransId="{09A83B46-665C-4E80-B973-07A7BD93881D}"/>
    <dgm:cxn modelId="{C0724452-BF8F-4D87-908F-DE7D637D2946}" srcId="{7C1D1B17-CEB1-41B3-8784-D1D466F415F7}" destId="{2C2B45A8-6267-409E-BCDB-81E66A9EF161}" srcOrd="0" destOrd="0" parTransId="{B8820BF5-1497-4035-9CF1-8F4C0B1F8DD4}" sibTransId="{76FB40CF-3CB1-497B-9E5B-F0F586A1EE77}"/>
    <dgm:cxn modelId="{87CBDE7C-B853-45B2-951F-5DB14CA369ED}" srcId="{8804662B-F2BD-42A3-8F9E-79492B164D71}" destId="{F11AA575-22E4-43BE-8BAA-485AAF63F527}" srcOrd="0" destOrd="0" parTransId="{604F0BD8-68B2-4261-8CD2-BA76C2E2D52B}" sibTransId="{6EC77081-CF39-400B-8E56-081D790FDA84}"/>
    <dgm:cxn modelId="{27314E7D-4ED0-4561-91C9-1094E3CEDB05}" srcId="{8804662B-F2BD-42A3-8F9E-79492B164D71}" destId="{97B212C7-9902-4702-93D0-7A8FD0E5CEFF}" srcOrd="1" destOrd="0" parTransId="{58071BAB-605A-4EDF-8704-3C27F1EBDECA}" sibTransId="{87FBC880-BC41-477A-A83D-07CD024033CC}"/>
    <dgm:cxn modelId="{45B47F85-D511-45DC-A272-F578C3FD83DC}" type="presOf" srcId="{768E48D2-052B-4F90-8AC2-FDFA5165942A}" destId="{7FB3273E-25F5-42F1-B17B-0B4E150AA06C}" srcOrd="0" destOrd="1" presId="urn:microsoft.com/office/officeart/2005/8/layout/list1"/>
    <dgm:cxn modelId="{1C2F9F8A-8058-48DE-96A3-8161D73DEA74}" type="presOf" srcId="{97B212C7-9902-4702-93D0-7A8FD0E5CEFF}" destId="{E77912F5-5C87-4B11-872F-1E0BF12D564E}" srcOrd="0" destOrd="0" presId="urn:microsoft.com/office/officeart/2005/8/layout/list1"/>
    <dgm:cxn modelId="{B7004499-3249-411B-868E-D1697F72A43F}" type="presOf" srcId="{9919ABE2-E24E-468A-A210-1B0B96E3DF0D}" destId="{6D7D72A2-B98C-49DB-B9A7-0DC2C89B3543}" srcOrd="0" destOrd="0" presId="urn:microsoft.com/office/officeart/2005/8/layout/list1"/>
    <dgm:cxn modelId="{9DC1AD9B-E653-4AFA-87FB-98FCCC6B0673}" type="presOf" srcId="{5E4DCA4B-FDA7-41A5-866B-EFEF359F855C}" destId="{63C94370-766C-400E-A7A6-28D3282AF924}" srcOrd="1" destOrd="0" presId="urn:microsoft.com/office/officeart/2005/8/layout/list1"/>
    <dgm:cxn modelId="{D3F0AEC8-1A6C-40AE-B619-AA69274ED6A9}" srcId="{97B212C7-9902-4702-93D0-7A8FD0E5CEFF}" destId="{9919ABE2-E24E-468A-A210-1B0B96E3DF0D}" srcOrd="0" destOrd="0" parTransId="{BFEB3494-4ECD-4BB9-A172-DAD00E974374}" sibTransId="{A529E3BE-61EA-49B0-936D-F830DA8C6C25}"/>
    <dgm:cxn modelId="{CE9E7EE5-5A96-49C9-8BC0-DD11E019B886}" srcId="{61358207-4B2B-458F-B9F9-33B16ADEB695}" destId="{768E48D2-052B-4F90-8AC2-FDFA5165942A}" srcOrd="0" destOrd="0" parTransId="{E01ADE18-0DF6-4213-85D6-2FF69B26DD16}" sibTransId="{922E90CC-2E7D-4E72-B276-41A409159DB1}"/>
    <dgm:cxn modelId="{6524AFFC-E073-4ABE-9F31-AEFE50E2CD36}" type="presOf" srcId="{8804662B-F2BD-42A3-8F9E-79492B164D71}" destId="{42D09E2B-9827-4910-A112-9D23B401A749}" srcOrd="0" destOrd="0" presId="urn:microsoft.com/office/officeart/2005/8/layout/list1"/>
    <dgm:cxn modelId="{12FEADF4-93FA-43BD-B6A5-D3D6B824023A}" type="presParOf" srcId="{42D09E2B-9827-4910-A112-9D23B401A749}" destId="{6F39A5F3-ECBA-469D-91F5-F323759054CF}" srcOrd="0" destOrd="0" presId="urn:microsoft.com/office/officeart/2005/8/layout/list1"/>
    <dgm:cxn modelId="{A8EA2151-1DF5-4B82-9AB3-126A21D21B7E}" type="presParOf" srcId="{6F39A5F3-ECBA-469D-91F5-F323759054CF}" destId="{C73A0B07-24B0-40B0-A188-F0FAA1CFF31C}" srcOrd="0" destOrd="0" presId="urn:microsoft.com/office/officeart/2005/8/layout/list1"/>
    <dgm:cxn modelId="{5BDEFC7A-844B-4F70-A4B9-F1018FA8901A}" type="presParOf" srcId="{6F39A5F3-ECBA-469D-91F5-F323759054CF}" destId="{68A1C291-3193-45CC-A295-02D6ABEAF207}" srcOrd="1" destOrd="0" presId="urn:microsoft.com/office/officeart/2005/8/layout/list1"/>
    <dgm:cxn modelId="{367BB7A0-C8E6-444D-8AC2-97001AA4CC7D}" type="presParOf" srcId="{42D09E2B-9827-4910-A112-9D23B401A749}" destId="{3B9F36B1-DF8E-44AD-B908-319003B9B073}" srcOrd="1" destOrd="0" presId="urn:microsoft.com/office/officeart/2005/8/layout/list1"/>
    <dgm:cxn modelId="{2797487C-19FE-49AC-9595-2B58E6BA9E8D}" type="presParOf" srcId="{42D09E2B-9827-4910-A112-9D23B401A749}" destId="{7FB3273E-25F5-42F1-B17B-0B4E150AA06C}" srcOrd="2" destOrd="0" presId="urn:microsoft.com/office/officeart/2005/8/layout/list1"/>
    <dgm:cxn modelId="{35997C9A-C004-421A-B2BE-E63ADDEC0529}" type="presParOf" srcId="{42D09E2B-9827-4910-A112-9D23B401A749}" destId="{8639A9AB-C3EE-46FA-BE60-02A6A26A0160}" srcOrd="3" destOrd="0" presId="urn:microsoft.com/office/officeart/2005/8/layout/list1"/>
    <dgm:cxn modelId="{6A968624-B36A-493E-8A44-9B8F7A5BDAFF}" type="presParOf" srcId="{42D09E2B-9827-4910-A112-9D23B401A749}" destId="{867A6335-1213-4EC9-922C-E2805CCB6098}" srcOrd="4" destOrd="0" presId="urn:microsoft.com/office/officeart/2005/8/layout/list1"/>
    <dgm:cxn modelId="{43F3B1D3-DAD5-422E-B536-E5169C85616C}" type="presParOf" srcId="{867A6335-1213-4EC9-922C-E2805CCB6098}" destId="{E77912F5-5C87-4B11-872F-1E0BF12D564E}" srcOrd="0" destOrd="0" presId="urn:microsoft.com/office/officeart/2005/8/layout/list1"/>
    <dgm:cxn modelId="{14E8F193-9983-4E5C-B7B7-7D040029A39A}" type="presParOf" srcId="{867A6335-1213-4EC9-922C-E2805CCB6098}" destId="{57341852-F5B5-4AB1-B80D-041A977C6D24}" srcOrd="1" destOrd="0" presId="urn:microsoft.com/office/officeart/2005/8/layout/list1"/>
    <dgm:cxn modelId="{164F28EE-352D-49DE-8AE1-59BA1A873743}" type="presParOf" srcId="{42D09E2B-9827-4910-A112-9D23B401A749}" destId="{FED659AA-5406-4EF9-806F-BF41FBA065D0}" srcOrd="5" destOrd="0" presId="urn:microsoft.com/office/officeart/2005/8/layout/list1"/>
    <dgm:cxn modelId="{206FC80B-F126-408C-B368-570092CBBA3D}" type="presParOf" srcId="{42D09E2B-9827-4910-A112-9D23B401A749}" destId="{6D7D72A2-B98C-49DB-B9A7-0DC2C89B3543}" srcOrd="6" destOrd="0" presId="urn:microsoft.com/office/officeart/2005/8/layout/list1"/>
    <dgm:cxn modelId="{9E77D00F-2A61-4CBE-A8C1-460896ADEECC}" type="presParOf" srcId="{42D09E2B-9827-4910-A112-9D23B401A749}" destId="{13A077AF-7C41-4E41-9999-B518C9A8F0DE}" srcOrd="7" destOrd="0" presId="urn:microsoft.com/office/officeart/2005/8/layout/list1"/>
    <dgm:cxn modelId="{92DCA6FC-8089-4C98-929A-D122E38B2CF5}" type="presParOf" srcId="{42D09E2B-9827-4910-A112-9D23B401A749}" destId="{3C2B11F2-911C-409D-858F-792D89516B29}" srcOrd="8" destOrd="0" presId="urn:microsoft.com/office/officeart/2005/8/layout/list1"/>
    <dgm:cxn modelId="{10D1811E-91AD-44FA-B52B-3BF9006539AA}" type="presParOf" srcId="{3C2B11F2-911C-409D-858F-792D89516B29}" destId="{95CE67D1-D497-4FF7-A85E-2E640AC5CD7A}" srcOrd="0" destOrd="0" presId="urn:microsoft.com/office/officeart/2005/8/layout/list1"/>
    <dgm:cxn modelId="{47C34FBE-2DC1-4220-A435-5DA6FA69D1E5}" type="presParOf" srcId="{3C2B11F2-911C-409D-858F-792D89516B29}" destId="{63C94370-766C-400E-A7A6-28D3282AF924}" srcOrd="1" destOrd="0" presId="urn:microsoft.com/office/officeart/2005/8/layout/list1"/>
    <dgm:cxn modelId="{52677D32-C9FD-45F7-A267-D981E4E28B5E}" type="presParOf" srcId="{42D09E2B-9827-4910-A112-9D23B401A749}" destId="{62A7BF75-B93E-45DD-9535-16FB1A4A56FC}" srcOrd="9" destOrd="0" presId="urn:microsoft.com/office/officeart/2005/8/layout/list1"/>
    <dgm:cxn modelId="{D693EABD-C2C0-47AB-AE03-EF78A98BFFBE}" type="presParOf" srcId="{42D09E2B-9827-4910-A112-9D23B401A749}" destId="{9FF40691-7A62-4429-9C13-4AB978DCD08D}" srcOrd="10" destOrd="0" presId="urn:microsoft.com/office/officeart/2005/8/layout/list1"/>
    <dgm:cxn modelId="{324F5F38-8DEC-4834-8B20-A19F055116E4}" type="presParOf" srcId="{42D09E2B-9827-4910-A112-9D23B401A749}" destId="{3BC06F24-1FAE-4315-A178-EA4259E21BB8}" srcOrd="11" destOrd="0" presId="urn:microsoft.com/office/officeart/2005/8/layout/list1"/>
    <dgm:cxn modelId="{262242FB-83FA-45FF-B5BC-45D9C256E742}" type="presParOf" srcId="{42D09E2B-9827-4910-A112-9D23B401A749}" destId="{510F0D84-70F8-4A0B-B1D0-ADC14A5D95BF}" srcOrd="12" destOrd="0" presId="urn:microsoft.com/office/officeart/2005/8/layout/list1"/>
    <dgm:cxn modelId="{5997569F-CDDC-4086-8DC6-9DAB92CF5E1F}" type="presParOf" srcId="{510F0D84-70F8-4A0B-B1D0-ADC14A5D95BF}" destId="{96F3C730-0D4E-4085-A721-2B168A37E531}" srcOrd="0" destOrd="0" presId="urn:microsoft.com/office/officeart/2005/8/layout/list1"/>
    <dgm:cxn modelId="{B12693E1-25CB-4AF4-AAD6-8041B79E58BE}" type="presParOf" srcId="{510F0D84-70F8-4A0B-B1D0-ADC14A5D95BF}" destId="{1FE5FCF3-7A1F-4E20-BD0E-33ED99B61B56}" srcOrd="1" destOrd="0" presId="urn:microsoft.com/office/officeart/2005/8/layout/list1"/>
    <dgm:cxn modelId="{51434DAC-1D90-452B-8F9A-8CB644828859}" type="presParOf" srcId="{42D09E2B-9827-4910-A112-9D23B401A749}" destId="{404C9F5E-3329-4D6F-AC34-0656D7F089A7}" srcOrd="13" destOrd="0" presId="urn:microsoft.com/office/officeart/2005/8/layout/list1"/>
    <dgm:cxn modelId="{D94C8DFC-B538-4667-AA6D-18F4FD57CC7B}" type="presParOf" srcId="{42D09E2B-9827-4910-A112-9D23B401A749}" destId="{5B3BEC34-597C-4700-9AAD-62887308339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D878D6-6E1E-4734-800C-4CE60B0E51DC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6171A16-DBF7-49DF-996C-C9B3CC4E3233}">
      <dgm:prSet/>
      <dgm:spPr/>
      <dgm:t>
        <a:bodyPr/>
        <a:lstStyle/>
        <a:p>
          <a:r>
            <a:rPr lang="en-US"/>
            <a:t>Prostate Specific Antigen (PSA)</a:t>
          </a:r>
        </a:p>
      </dgm:t>
    </dgm:pt>
    <dgm:pt modelId="{24BBD514-3DDC-4562-A0F9-81467A251180}" type="parTrans" cxnId="{5121555D-413A-4D86-8679-505BD9E65663}">
      <dgm:prSet/>
      <dgm:spPr/>
      <dgm:t>
        <a:bodyPr/>
        <a:lstStyle/>
        <a:p>
          <a:endParaRPr lang="en-US"/>
        </a:p>
      </dgm:t>
    </dgm:pt>
    <dgm:pt modelId="{0905F53A-4BF5-4C4B-B0EC-A5611883478A}" type="sibTrans" cxnId="{5121555D-413A-4D86-8679-505BD9E65663}">
      <dgm:prSet/>
      <dgm:spPr/>
      <dgm:t>
        <a:bodyPr/>
        <a:lstStyle/>
        <a:p>
          <a:endParaRPr lang="en-US"/>
        </a:p>
      </dgm:t>
    </dgm:pt>
    <dgm:pt modelId="{B08B9852-B589-4EE9-ACFC-63D7E97EE46A}">
      <dgm:prSet/>
      <dgm:spPr/>
      <dgm:t>
        <a:bodyPr/>
        <a:lstStyle/>
        <a:p>
          <a:r>
            <a:rPr lang="en-US"/>
            <a:t>Used clinically in 1987, FDA approved in 1994</a:t>
          </a:r>
        </a:p>
      </dgm:t>
    </dgm:pt>
    <dgm:pt modelId="{7DC3BC71-B68C-4123-8423-1EE5E34044D9}" type="parTrans" cxnId="{D3339FE4-0DAD-4929-BFA0-4EB085E25ADF}">
      <dgm:prSet/>
      <dgm:spPr/>
      <dgm:t>
        <a:bodyPr/>
        <a:lstStyle/>
        <a:p>
          <a:endParaRPr lang="en-US"/>
        </a:p>
      </dgm:t>
    </dgm:pt>
    <dgm:pt modelId="{CF084004-0FBD-4DE3-8F7B-92787B100CF4}" type="sibTrans" cxnId="{D3339FE4-0DAD-4929-BFA0-4EB085E25ADF}">
      <dgm:prSet/>
      <dgm:spPr/>
      <dgm:t>
        <a:bodyPr/>
        <a:lstStyle/>
        <a:p>
          <a:endParaRPr lang="en-US"/>
        </a:p>
      </dgm:t>
    </dgm:pt>
    <dgm:pt modelId="{956CDBF7-2010-4449-974C-597C9294B60C}">
      <dgm:prSet/>
      <dgm:spPr/>
      <dgm:t>
        <a:bodyPr/>
        <a:lstStyle/>
        <a:p>
          <a:r>
            <a:rPr lang="en-US"/>
            <a:t>Digital Rectal Exam ( DRE)</a:t>
          </a:r>
        </a:p>
      </dgm:t>
    </dgm:pt>
    <dgm:pt modelId="{15A91F7D-9986-4BA5-B62D-7FC9AA7D073C}" type="parTrans" cxnId="{3D5CE2DF-BB59-45CA-9BE5-49A9CE76ABA3}">
      <dgm:prSet/>
      <dgm:spPr/>
      <dgm:t>
        <a:bodyPr/>
        <a:lstStyle/>
        <a:p>
          <a:endParaRPr lang="en-US"/>
        </a:p>
      </dgm:t>
    </dgm:pt>
    <dgm:pt modelId="{A9EEB860-FD7A-41BF-B74F-510B780FCAB1}" type="sibTrans" cxnId="{3D5CE2DF-BB59-45CA-9BE5-49A9CE76ABA3}">
      <dgm:prSet/>
      <dgm:spPr/>
      <dgm:t>
        <a:bodyPr/>
        <a:lstStyle/>
        <a:p>
          <a:endParaRPr lang="en-US"/>
        </a:p>
      </dgm:t>
    </dgm:pt>
    <dgm:pt modelId="{AA4C6C24-F40D-4355-A792-82628A28DE00}">
      <dgm:prSet/>
      <dgm:spPr/>
      <dgm:t>
        <a:bodyPr/>
        <a:lstStyle/>
        <a:p>
          <a:r>
            <a:rPr lang="en-US"/>
            <a:t>A DRE alone can miss 58% of cancers. </a:t>
          </a:r>
        </a:p>
      </dgm:t>
    </dgm:pt>
    <dgm:pt modelId="{A2F91BFD-01C1-4E71-AA51-C5C093C2400B}" type="parTrans" cxnId="{44565B7F-4C61-49FF-9884-349FA956887C}">
      <dgm:prSet/>
      <dgm:spPr/>
      <dgm:t>
        <a:bodyPr/>
        <a:lstStyle/>
        <a:p>
          <a:endParaRPr lang="en-US"/>
        </a:p>
      </dgm:t>
    </dgm:pt>
    <dgm:pt modelId="{F8913F17-7DEC-4A55-935A-E61AFF230F11}" type="sibTrans" cxnId="{44565B7F-4C61-49FF-9884-349FA956887C}">
      <dgm:prSet/>
      <dgm:spPr/>
      <dgm:t>
        <a:bodyPr/>
        <a:lstStyle/>
        <a:p>
          <a:endParaRPr lang="en-US"/>
        </a:p>
      </dgm:t>
    </dgm:pt>
    <dgm:pt modelId="{FA6FCBD2-8C4E-4F92-A375-C38DB1AD4785}" type="pres">
      <dgm:prSet presAssocID="{8ED878D6-6E1E-4734-800C-4CE60B0E51DC}" presName="Name0" presStyleCnt="0">
        <dgm:presLayoutVars>
          <dgm:dir/>
          <dgm:animLvl val="lvl"/>
          <dgm:resizeHandles val="exact"/>
        </dgm:presLayoutVars>
      </dgm:prSet>
      <dgm:spPr/>
    </dgm:pt>
    <dgm:pt modelId="{5834941B-C86D-41AC-AF32-190F87DD19A1}" type="pres">
      <dgm:prSet presAssocID="{16171A16-DBF7-49DF-996C-C9B3CC4E3233}" presName="linNode" presStyleCnt="0"/>
      <dgm:spPr/>
    </dgm:pt>
    <dgm:pt modelId="{12188890-E636-4B5D-81CD-578A19272C87}" type="pres">
      <dgm:prSet presAssocID="{16171A16-DBF7-49DF-996C-C9B3CC4E323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D38A7FAE-C82D-4E2C-A106-C016FDF757F4}" type="pres">
      <dgm:prSet presAssocID="{16171A16-DBF7-49DF-996C-C9B3CC4E3233}" presName="descendantText" presStyleLbl="alignAccFollowNode1" presStyleIdx="0" presStyleCnt="2">
        <dgm:presLayoutVars>
          <dgm:bulletEnabled val="1"/>
        </dgm:presLayoutVars>
      </dgm:prSet>
      <dgm:spPr/>
    </dgm:pt>
    <dgm:pt modelId="{231CBF2B-657C-4F95-B72E-E40F86005086}" type="pres">
      <dgm:prSet presAssocID="{0905F53A-4BF5-4C4B-B0EC-A5611883478A}" presName="sp" presStyleCnt="0"/>
      <dgm:spPr/>
    </dgm:pt>
    <dgm:pt modelId="{C69847B0-0A1B-4D9C-87BB-7CCE1A69DE85}" type="pres">
      <dgm:prSet presAssocID="{956CDBF7-2010-4449-974C-597C9294B60C}" presName="linNode" presStyleCnt="0"/>
      <dgm:spPr/>
    </dgm:pt>
    <dgm:pt modelId="{8CBA5233-B71B-483A-BE9C-CBD0629F0C8F}" type="pres">
      <dgm:prSet presAssocID="{956CDBF7-2010-4449-974C-597C9294B60C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CB208FA3-8118-4138-B80C-FBEAB100FC0B}" type="pres">
      <dgm:prSet presAssocID="{956CDBF7-2010-4449-974C-597C9294B60C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5F5C9F26-3962-4FDE-8752-A1CE90292FE2}" type="presOf" srcId="{8ED878D6-6E1E-4734-800C-4CE60B0E51DC}" destId="{FA6FCBD2-8C4E-4F92-A375-C38DB1AD4785}" srcOrd="0" destOrd="0" presId="urn:microsoft.com/office/officeart/2005/8/layout/vList5"/>
    <dgm:cxn modelId="{5121555D-413A-4D86-8679-505BD9E65663}" srcId="{8ED878D6-6E1E-4734-800C-4CE60B0E51DC}" destId="{16171A16-DBF7-49DF-996C-C9B3CC4E3233}" srcOrd="0" destOrd="0" parTransId="{24BBD514-3DDC-4562-A0F9-81467A251180}" sibTransId="{0905F53A-4BF5-4C4B-B0EC-A5611883478A}"/>
    <dgm:cxn modelId="{C959F85D-AB2F-44F2-9C92-21DD45AED81F}" type="presOf" srcId="{B08B9852-B589-4EE9-ACFC-63D7E97EE46A}" destId="{D38A7FAE-C82D-4E2C-A106-C016FDF757F4}" srcOrd="0" destOrd="0" presId="urn:microsoft.com/office/officeart/2005/8/layout/vList5"/>
    <dgm:cxn modelId="{5C069267-F7AD-485E-936A-1C15719372D9}" type="presOf" srcId="{16171A16-DBF7-49DF-996C-C9B3CC4E3233}" destId="{12188890-E636-4B5D-81CD-578A19272C87}" srcOrd="0" destOrd="0" presId="urn:microsoft.com/office/officeart/2005/8/layout/vList5"/>
    <dgm:cxn modelId="{44565B7F-4C61-49FF-9884-349FA956887C}" srcId="{956CDBF7-2010-4449-974C-597C9294B60C}" destId="{AA4C6C24-F40D-4355-A792-82628A28DE00}" srcOrd="0" destOrd="0" parTransId="{A2F91BFD-01C1-4E71-AA51-C5C093C2400B}" sibTransId="{F8913F17-7DEC-4A55-935A-E61AFF230F11}"/>
    <dgm:cxn modelId="{9C2B5997-5DE2-4E94-A44A-DCEBD47F6E8D}" type="presOf" srcId="{AA4C6C24-F40D-4355-A792-82628A28DE00}" destId="{CB208FA3-8118-4138-B80C-FBEAB100FC0B}" srcOrd="0" destOrd="0" presId="urn:microsoft.com/office/officeart/2005/8/layout/vList5"/>
    <dgm:cxn modelId="{1036FDA5-8252-4B0F-B818-82D83C81E9E0}" type="presOf" srcId="{956CDBF7-2010-4449-974C-597C9294B60C}" destId="{8CBA5233-B71B-483A-BE9C-CBD0629F0C8F}" srcOrd="0" destOrd="0" presId="urn:microsoft.com/office/officeart/2005/8/layout/vList5"/>
    <dgm:cxn modelId="{3D5CE2DF-BB59-45CA-9BE5-49A9CE76ABA3}" srcId="{8ED878D6-6E1E-4734-800C-4CE60B0E51DC}" destId="{956CDBF7-2010-4449-974C-597C9294B60C}" srcOrd="1" destOrd="0" parTransId="{15A91F7D-9986-4BA5-B62D-7FC9AA7D073C}" sibTransId="{A9EEB860-FD7A-41BF-B74F-510B780FCAB1}"/>
    <dgm:cxn modelId="{D3339FE4-0DAD-4929-BFA0-4EB085E25ADF}" srcId="{16171A16-DBF7-49DF-996C-C9B3CC4E3233}" destId="{B08B9852-B589-4EE9-ACFC-63D7E97EE46A}" srcOrd="0" destOrd="0" parTransId="{7DC3BC71-B68C-4123-8423-1EE5E34044D9}" sibTransId="{CF084004-0FBD-4DE3-8F7B-92787B100CF4}"/>
    <dgm:cxn modelId="{E8EA9F74-E1E3-4317-A9D1-26C7338A277F}" type="presParOf" srcId="{FA6FCBD2-8C4E-4F92-A375-C38DB1AD4785}" destId="{5834941B-C86D-41AC-AF32-190F87DD19A1}" srcOrd="0" destOrd="0" presId="urn:microsoft.com/office/officeart/2005/8/layout/vList5"/>
    <dgm:cxn modelId="{45B7248B-F76A-4C65-97B1-10B5E4C4EC0D}" type="presParOf" srcId="{5834941B-C86D-41AC-AF32-190F87DD19A1}" destId="{12188890-E636-4B5D-81CD-578A19272C87}" srcOrd="0" destOrd="0" presId="urn:microsoft.com/office/officeart/2005/8/layout/vList5"/>
    <dgm:cxn modelId="{BEB0F9D5-EBAE-4090-A1D7-9F889EB83779}" type="presParOf" srcId="{5834941B-C86D-41AC-AF32-190F87DD19A1}" destId="{D38A7FAE-C82D-4E2C-A106-C016FDF757F4}" srcOrd="1" destOrd="0" presId="urn:microsoft.com/office/officeart/2005/8/layout/vList5"/>
    <dgm:cxn modelId="{0AAFEA89-8CC2-4FFF-A7FB-A08EE942CC0C}" type="presParOf" srcId="{FA6FCBD2-8C4E-4F92-A375-C38DB1AD4785}" destId="{231CBF2B-657C-4F95-B72E-E40F86005086}" srcOrd="1" destOrd="0" presId="urn:microsoft.com/office/officeart/2005/8/layout/vList5"/>
    <dgm:cxn modelId="{8646BDBA-3D20-4A63-B59A-0A9AC484970F}" type="presParOf" srcId="{FA6FCBD2-8C4E-4F92-A375-C38DB1AD4785}" destId="{C69847B0-0A1B-4D9C-87BB-7CCE1A69DE85}" srcOrd="2" destOrd="0" presId="urn:microsoft.com/office/officeart/2005/8/layout/vList5"/>
    <dgm:cxn modelId="{0BF8817B-EDBF-46CD-9410-C74186493EB4}" type="presParOf" srcId="{C69847B0-0A1B-4D9C-87BB-7CCE1A69DE85}" destId="{8CBA5233-B71B-483A-BE9C-CBD0629F0C8F}" srcOrd="0" destOrd="0" presId="urn:microsoft.com/office/officeart/2005/8/layout/vList5"/>
    <dgm:cxn modelId="{DAF48C07-3498-4029-976B-07727904B267}" type="presParOf" srcId="{C69847B0-0A1B-4D9C-87BB-7CCE1A69DE85}" destId="{CB208FA3-8118-4138-B80C-FBEAB100FC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B73A88-76CC-4AAE-9F77-86CC5D3B6D3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D91A50D-A77B-409F-9001-55228DEAE0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Active surveillance</a:t>
          </a:r>
        </a:p>
      </dgm:t>
    </dgm:pt>
    <dgm:pt modelId="{E8BD8A24-DC07-482A-920D-4FF8EB2CB964}" type="parTrans" cxnId="{BF2344ED-97C7-4022-9EEA-1D28690C9E24}">
      <dgm:prSet/>
      <dgm:spPr/>
      <dgm:t>
        <a:bodyPr/>
        <a:lstStyle/>
        <a:p>
          <a:endParaRPr lang="en-US"/>
        </a:p>
      </dgm:t>
    </dgm:pt>
    <dgm:pt modelId="{5F8836DC-1CD6-4CC3-9B0B-6F7A43BE0019}" type="sibTrans" cxnId="{BF2344ED-97C7-4022-9EEA-1D28690C9E24}">
      <dgm:prSet/>
      <dgm:spPr/>
      <dgm:t>
        <a:bodyPr/>
        <a:lstStyle/>
        <a:p>
          <a:endParaRPr lang="en-US"/>
        </a:p>
      </dgm:t>
    </dgm:pt>
    <dgm:pt modelId="{C2FC50A9-EBFC-49CB-AC63-8F9C5FFF30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Surgery – open vs robotic prostatectomy</a:t>
          </a:r>
        </a:p>
      </dgm:t>
    </dgm:pt>
    <dgm:pt modelId="{84F53AB2-C706-4F91-AB95-93A1759520DA}" type="parTrans" cxnId="{B0EB262D-7436-4497-B7CA-215F0C1F80E1}">
      <dgm:prSet/>
      <dgm:spPr/>
      <dgm:t>
        <a:bodyPr/>
        <a:lstStyle/>
        <a:p>
          <a:endParaRPr lang="en-US"/>
        </a:p>
      </dgm:t>
    </dgm:pt>
    <dgm:pt modelId="{68A512E6-87A8-473A-8F3B-82B8BD1A5893}" type="sibTrans" cxnId="{B0EB262D-7436-4497-B7CA-215F0C1F80E1}">
      <dgm:prSet/>
      <dgm:spPr/>
      <dgm:t>
        <a:bodyPr/>
        <a:lstStyle/>
        <a:p>
          <a:endParaRPr lang="en-US"/>
        </a:p>
      </dgm:t>
    </dgm:pt>
    <dgm:pt modelId="{D6078BFF-F4AC-497C-AB06-5D4F72B1FF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Radiation</a:t>
          </a:r>
        </a:p>
      </dgm:t>
    </dgm:pt>
    <dgm:pt modelId="{41A98D56-9713-44F7-8DA9-C574A4AFBF34}" type="parTrans" cxnId="{FF55CC02-7328-4971-9C59-C01D30553CF0}">
      <dgm:prSet/>
      <dgm:spPr/>
      <dgm:t>
        <a:bodyPr/>
        <a:lstStyle/>
        <a:p>
          <a:endParaRPr lang="en-US"/>
        </a:p>
      </dgm:t>
    </dgm:pt>
    <dgm:pt modelId="{26BC6A9D-D9D4-4EC3-B95E-5FBA39A6BDA5}" type="sibTrans" cxnId="{FF55CC02-7328-4971-9C59-C01D30553CF0}">
      <dgm:prSet/>
      <dgm:spPr/>
      <dgm:t>
        <a:bodyPr/>
        <a:lstStyle/>
        <a:p>
          <a:endParaRPr lang="en-US"/>
        </a:p>
      </dgm:t>
    </dgm:pt>
    <dgm:pt modelId="{B9B3A693-D7B9-4F7C-9BC2-ABEEFB2911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Brachytherapy</a:t>
          </a:r>
        </a:p>
      </dgm:t>
    </dgm:pt>
    <dgm:pt modelId="{C0F00023-408D-4E51-8210-49C9C351AEFD}" type="parTrans" cxnId="{D2019527-B091-4DED-9915-8F9B689BF0BB}">
      <dgm:prSet/>
      <dgm:spPr/>
      <dgm:t>
        <a:bodyPr/>
        <a:lstStyle/>
        <a:p>
          <a:endParaRPr lang="en-US"/>
        </a:p>
      </dgm:t>
    </dgm:pt>
    <dgm:pt modelId="{66CE04A1-109A-4CD3-906B-A80833B5B736}" type="sibTrans" cxnId="{D2019527-B091-4DED-9915-8F9B689BF0BB}">
      <dgm:prSet/>
      <dgm:spPr/>
      <dgm:t>
        <a:bodyPr/>
        <a:lstStyle/>
        <a:p>
          <a:endParaRPr lang="en-US"/>
        </a:p>
      </dgm:t>
    </dgm:pt>
    <dgm:pt modelId="{9971CEE2-C862-4A26-B60C-C1AB097BDE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External beam radiation</a:t>
          </a:r>
        </a:p>
      </dgm:t>
    </dgm:pt>
    <dgm:pt modelId="{679FAE9C-F497-4AC5-A3EE-787D4415D0D8}" type="parTrans" cxnId="{2BB500EB-4893-4C16-9FF8-A10DC3643F0E}">
      <dgm:prSet/>
      <dgm:spPr/>
      <dgm:t>
        <a:bodyPr/>
        <a:lstStyle/>
        <a:p>
          <a:endParaRPr lang="en-US"/>
        </a:p>
      </dgm:t>
    </dgm:pt>
    <dgm:pt modelId="{05E90553-8A23-447C-A582-4014B21F6F8E}" type="sibTrans" cxnId="{2BB500EB-4893-4C16-9FF8-A10DC3643F0E}">
      <dgm:prSet/>
      <dgm:spPr/>
      <dgm:t>
        <a:bodyPr/>
        <a:lstStyle/>
        <a:p>
          <a:endParaRPr lang="en-US"/>
        </a:p>
      </dgm:t>
    </dgm:pt>
    <dgm:pt modelId="{D2697F86-BDD0-4310-A0C3-4E093F82B9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Other forms such as proton beam and cyberknife</a:t>
          </a:r>
        </a:p>
      </dgm:t>
    </dgm:pt>
    <dgm:pt modelId="{BA662FC3-C9C2-478E-BC50-CCA9645C971C}" type="parTrans" cxnId="{53422B39-B4EC-4227-BF6F-6F8D46BB867D}">
      <dgm:prSet/>
      <dgm:spPr/>
      <dgm:t>
        <a:bodyPr/>
        <a:lstStyle/>
        <a:p>
          <a:endParaRPr lang="en-US"/>
        </a:p>
      </dgm:t>
    </dgm:pt>
    <dgm:pt modelId="{AC92AC08-17E9-4CED-B48E-F30C10AAE08B}" type="sibTrans" cxnId="{53422B39-B4EC-4227-BF6F-6F8D46BB867D}">
      <dgm:prSet/>
      <dgm:spPr/>
      <dgm:t>
        <a:bodyPr/>
        <a:lstStyle/>
        <a:p>
          <a:endParaRPr lang="en-US"/>
        </a:p>
      </dgm:t>
    </dgm:pt>
    <dgm:pt modelId="{592ABF76-297D-412B-841F-F1237F0CD7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Ablation treatments</a:t>
          </a:r>
        </a:p>
      </dgm:t>
    </dgm:pt>
    <dgm:pt modelId="{4800F4CF-6700-4CAA-ACA3-192039F8097E}" type="parTrans" cxnId="{093D2973-7DBC-4C58-9F6C-746B4914FFE5}">
      <dgm:prSet/>
      <dgm:spPr/>
      <dgm:t>
        <a:bodyPr/>
        <a:lstStyle/>
        <a:p>
          <a:endParaRPr lang="en-US"/>
        </a:p>
      </dgm:t>
    </dgm:pt>
    <dgm:pt modelId="{7B46AD73-89A5-41A4-AA46-E067C03C49AD}" type="sibTrans" cxnId="{093D2973-7DBC-4C58-9F6C-746B4914FFE5}">
      <dgm:prSet/>
      <dgm:spPr/>
      <dgm:t>
        <a:bodyPr/>
        <a:lstStyle/>
        <a:p>
          <a:endParaRPr lang="en-US"/>
        </a:p>
      </dgm:t>
    </dgm:pt>
    <dgm:pt modelId="{6947DA0D-FA70-4C85-A9B2-0EBF492D57DD}" type="pres">
      <dgm:prSet presAssocID="{13B73A88-76CC-4AAE-9F77-86CC5D3B6D35}" presName="root" presStyleCnt="0">
        <dgm:presLayoutVars>
          <dgm:dir/>
          <dgm:resizeHandles val="exact"/>
        </dgm:presLayoutVars>
      </dgm:prSet>
      <dgm:spPr/>
    </dgm:pt>
    <dgm:pt modelId="{FDF5143E-F0E9-4244-B736-95544A7BEC42}" type="pres">
      <dgm:prSet presAssocID="{4D91A50D-A77B-409F-9001-55228DEAE0FF}" presName="compNode" presStyleCnt="0"/>
      <dgm:spPr/>
    </dgm:pt>
    <dgm:pt modelId="{B4EA4715-152B-4E46-BE50-AB01F9F0D3BB}" type="pres">
      <dgm:prSet presAssocID="{4D91A50D-A77B-409F-9001-55228DEAE0FF}" presName="bgRect" presStyleLbl="bgShp" presStyleIdx="0" presStyleCnt="4"/>
      <dgm:spPr>
        <a:solidFill>
          <a:schemeClr val="accent6">
            <a:lumMod val="20000"/>
            <a:lumOff val="80000"/>
          </a:schemeClr>
        </a:solidFill>
      </dgm:spPr>
    </dgm:pt>
    <dgm:pt modelId="{677BE889-D6CA-44A3-B5FF-5004CE3559D9}" type="pres">
      <dgm:prSet presAssocID="{4D91A50D-A77B-409F-9001-55228DEAE0F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curity Camera"/>
        </a:ext>
      </dgm:extLst>
    </dgm:pt>
    <dgm:pt modelId="{8208D436-3896-475F-B032-96F0426D49D1}" type="pres">
      <dgm:prSet presAssocID="{4D91A50D-A77B-409F-9001-55228DEAE0FF}" presName="spaceRect" presStyleCnt="0"/>
      <dgm:spPr/>
    </dgm:pt>
    <dgm:pt modelId="{07CAA593-FEDF-41EB-81AC-FFAFAF522217}" type="pres">
      <dgm:prSet presAssocID="{4D91A50D-A77B-409F-9001-55228DEAE0FF}" presName="parTx" presStyleLbl="revTx" presStyleIdx="0" presStyleCnt="5">
        <dgm:presLayoutVars>
          <dgm:chMax val="0"/>
          <dgm:chPref val="0"/>
        </dgm:presLayoutVars>
      </dgm:prSet>
      <dgm:spPr/>
    </dgm:pt>
    <dgm:pt modelId="{A8F6A464-D259-4C9F-8E4B-E156E13EE482}" type="pres">
      <dgm:prSet presAssocID="{5F8836DC-1CD6-4CC3-9B0B-6F7A43BE0019}" presName="sibTrans" presStyleCnt="0"/>
      <dgm:spPr/>
    </dgm:pt>
    <dgm:pt modelId="{A940E075-B284-482A-9C53-418CC5D2FEA6}" type="pres">
      <dgm:prSet presAssocID="{C2FC50A9-EBFC-49CB-AC63-8F9C5FFF304F}" presName="compNode" presStyleCnt="0"/>
      <dgm:spPr/>
    </dgm:pt>
    <dgm:pt modelId="{593CB682-2716-4BD5-A408-D24D946890DD}" type="pres">
      <dgm:prSet presAssocID="{C2FC50A9-EBFC-49CB-AC63-8F9C5FFF304F}" presName="bgRect" presStyleLbl="bgShp" presStyleIdx="1" presStyleCnt="4"/>
      <dgm:spPr>
        <a:solidFill>
          <a:schemeClr val="accent6">
            <a:lumMod val="20000"/>
            <a:lumOff val="80000"/>
          </a:schemeClr>
        </a:solidFill>
      </dgm:spPr>
    </dgm:pt>
    <dgm:pt modelId="{2D1A94BD-E091-4F48-A0F6-7187E6D00144}" type="pres">
      <dgm:prSet presAssocID="{C2FC50A9-EBFC-49CB-AC63-8F9C5FFF304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36D36BFC-8EA0-4D25-9B94-0F1909C82F98}" type="pres">
      <dgm:prSet presAssocID="{C2FC50A9-EBFC-49CB-AC63-8F9C5FFF304F}" presName="spaceRect" presStyleCnt="0"/>
      <dgm:spPr/>
    </dgm:pt>
    <dgm:pt modelId="{7E8F8238-D728-45DC-BCB7-A748377A8DAA}" type="pres">
      <dgm:prSet presAssocID="{C2FC50A9-EBFC-49CB-AC63-8F9C5FFF304F}" presName="parTx" presStyleLbl="revTx" presStyleIdx="1" presStyleCnt="5">
        <dgm:presLayoutVars>
          <dgm:chMax val="0"/>
          <dgm:chPref val="0"/>
        </dgm:presLayoutVars>
      </dgm:prSet>
      <dgm:spPr/>
    </dgm:pt>
    <dgm:pt modelId="{BFA29720-19D4-421E-B21F-C4134D99AE9F}" type="pres">
      <dgm:prSet presAssocID="{68A512E6-87A8-473A-8F3B-82B8BD1A5893}" presName="sibTrans" presStyleCnt="0"/>
      <dgm:spPr/>
    </dgm:pt>
    <dgm:pt modelId="{828E8DEB-584D-4818-9056-9884DBCB6263}" type="pres">
      <dgm:prSet presAssocID="{D6078BFF-F4AC-497C-AB06-5D4F72B1FF58}" presName="compNode" presStyleCnt="0"/>
      <dgm:spPr/>
    </dgm:pt>
    <dgm:pt modelId="{7D7D3096-050E-46BC-978A-2B951580FC89}" type="pres">
      <dgm:prSet presAssocID="{D6078BFF-F4AC-497C-AB06-5D4F72B1FF58}" presName="bgRect" presStyleLbl="bgShp" presStyleIdx="2" presStyleCnt="4"/>
      <dgm:spPr>
        <a:solidFill>
          <a:schemeClr val="accent6">
            <a:lumMod val="20000"/>
            <a:lumOff val="80000"/>
          </a:schemeClr>
        </a:solidFill>
      </dgm:spPr>
    </dgm:pt>
    <dgm:pt modelId="{34455D1B-EA55-4F08-86D7-7FD041951060}" type="pres">
      <dgm:prSet presAssocID="{D6078BFF-F4AC-497C-AB06-5D4F72B1FF5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F0913A40-7152-4ECC-B0A0-CD4B1E557585}" type="pres">
      <dgm:prSet presAssocID="{D6078BFF-F4AC-497C-AB06-5D4F72B1FF58}" presName="spaceRect" presStyleCnt="0"/>
      <dgm:spPr/>
    </dgm:pt>
    <dgm:pt modelId="{16D862AC-CAF0-430A-A0FD-46346FEF768E}" type="pres">
      <dgm:prSet presAssocID="{D6078BFF-F4AC-497C-AB06-5D4F72B1FF58}" presName="parTx" presStyleLbl="revTx" presStyleIdx="2" presStyleCnt="5">
        <dgm:presLayoutVars>
          <dgm:chMax val="0"/>
          <dgm:chPref val="0"/>
        </dgm:presLayoutVars>
      </dgm:prSet>
      <dgm:spPr/>
    </dgm:pt>
    <dgm:pt modelId="{3DBE06C1-1833-42ED-83E6-4EBEEFD2900C}" type="pres">
      <dgm:prSet presAssocID="{D6078BFF-F4AC-497C-AB06-5D4F72B1FF58}" presName="desTx" presStyleLbl="revTx" presStyleIdx="3" presStyleCnt="5">
        <dgm:presLayoutVars/>
      </dgm:prSet>
      <dgm:spPr/>
    </dgm:pt>
    <dgm:pt modelId="{F9089194-CF94-48BB-B278-F531D482C803}" type="pres">
      <dgm:prSet presAssocID="{26BC6A9D-D9D4-4EC3-B95E-5FBA39A6BDA5}" presName="sibTrans" presStyleCnt="0"/>
      <dgm:spPr/>
    </dgm:pt>
    <dgm:pt modelId="{8D5B48BC-86B2-4C03-AFB6-305CC3EACAFE}" type="pres">
      <dgm:prSet presAssocID="{592ABF76-297D-412B-841F-F1237F0CD73F}" presName="compNode" presStyleCnt="0"/>
      <dgm:spPr/>
    </dgm:pt>
    <dgm:pt modelId="{A48BF8FC-32D7-45DA-AC3C-44744F78D309}" type="pres">
      <dgm:prSet presAssocID="{592ABF76-297D-412B-841F-F1237F0CD73F}" presName="bgRect" presStyleLbl="bgShp" presStyleIdx="3" presStyleCnt="4"/>
      <dgm:spPr>
        <a:solidFill>
          <a:schemeClr val="accent6">
            <a:lumMod val="20000"/>
            <a:lumOff val="80000"/>
          </a:schemeClr>
        </a:solidFill>
      </dgm:spPr>
    </dgm:pt>
    <dgm:pt modelId="{F730F34E-F7F7-49E8-AD5D-EE117A500147}" type="pres">
      <dgm:prSet presAssocID="{592ABF76-297D-412B-841F-F1237F0CD73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9143DD9B-A2E8-4B99-813B-CD0966733774}" type="pres">
      <dgm:prSet presAssocID="{592ABF76-297D-412B-841F-F1237F0CD73F}" presName="spaceRect" presStyleCnt="0"/>
      <dgm:spPr/>
    </dgm:pt>
    <dgm:pt modelId="{6F4CACCC-95EB-4634-BED2-E2375F70F1AA}" type="pres">
      <dgm:prSet presAssocID="{592ABF76-297D-412B-841F-F1237F0CD73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F55CC02-7328-4971-9C59-C01D30553CF0}" srcId="{13B73A88-76CC-4AAE-9F77-86CC5D3B6D35}" destId="{D6078BFF-F4AC-497C-AB06-5D4F72B1FF58}" srcOrd="2" destOrd="0" parTransId="{41A98D56-9713-44F7-8DA9-C574A4AFBF34}" sibTransId="{26BC6A9D-D9D4-4EC3-B95E-5FBA39A6BDA5}"/>
    <dgm:cxn modelId="{AD559726-63BC-4149-8AF8-36BBCFD8219A}" type="presOf" srcId="{D6078BFF-F4AC-497C-AB06-5D4F72B1FF58}" destId="{16D862AC-CAF0-430A-A0FD-46346FEF768E}" srcOrd="0" destOrd="0" presId="urn:microsoft.com/office/officeart/2018/2/layout/IconVerticalSolidList"/>
    <dgm:cxn modelId="{D2019527-B091-4DED-9915-8F9B689BF0BB}" srcId="{D6078BFF-F4AC-497C-AB06-5D4F72B1FF58}" destId="{B9B3A693-D7B9-4F7C-9BC2-ABEEFB291157}" srcOrd="0" destOrd="0" parTransId="{C0F00023-408D-4E51-8210-49C9C351AEFD}" sibTransId="{66CE04A1-109A-4CD3-906B-A80833B5B736}"/>
    <dgm:cxn modelId="{B0EB262D-7436-4497-B7CA-215F0C1F80E1}" srcId="{13B73A88-76CC-4AAE-9F77-86CC5D3B6D35}" destId="{C2FC50A9-EBFC-49CB-AC63-8F9C5FFF304F}" srcOrd="1" destOrd="0" parTransId="{84F53AB2-C706-4F91-AB95-93A1759520DA}" sibTransId="{68A512E6-87A8-473A-8F3B-82B8BD1A5893}"/>
    <dgm:cxn modelId="{18BBB42E-B8FD-400E-952C-2A1BE6F8F047}" type="presOf" srcId="{B9B3A693-D7B9-4F7C-9BC2-ABEEFB291157}" destId="{3DBE06C1-1833-42ED-83E6-4EBEEFD2900C}" srcOrd="0" destOrd="0" presId="urn:microsoft.com/office/officeart/2018/2/layout/IconVerticalSolidList"/>
    <dgm:cxn modelId="{53422B39-B4EC-4227-BF6F-6F8D46BB867D}" srcId="{D6078BFF-F4AC-497C-AB06-5D4F72B1FF58}" destId="{D2697F86-BDD0-4310-A0C3-4E093F82B9EF}" srcOrd="2" destOrd="0" parTransId="{BA662FC3-C9C2-478E-BC50-CCA9645C971C}" sibTransId="{AC92AC08-17E9-4CED-B48E-F30C10AAE08B}"/>
    <dgm:cxn modelId="{556E5243-9FA8-43EF-989B-40E2325B569A}" type="presOf" srcId="{D2697F86-BDD0-4310-A0C3-4E093F82B9EF}" destId="{3DBE06C1-1833-42ED-83E6-4EBEEFD2900C}" srcOrd="0" destOrd="2" presId="urn:microsoft.com/office/officeart/2018/2/layout/IconVerticalSolidList"/>
    <dgm:cxn modelId="{093D2973-7DBC-4C58-9F6C-746B4914FFE5}" srcId="{13B73A88-76CC-4AAE-9F77-86CC5D3B6D35}" destId="{592ABF76-297D-412B-841F-F1237F0CD73F}" srcOrd="3" destOrd="0" parTransId="{4800F4CF-6700-4CAA-ACA3-192039F8097E}" sibTransId="{7B46AD73-89A5-41A4-AA46-E067C03C49AD}"/>
    <dgm:cxn modelId="{9C9A3997-361D-4D93-A825-FFBCA99CBBE0}" type="presOf" srcId="{4D91A50D-A77B-409F-9001-55228DEAE0FF}" destId="{07CAA593-FEDF-41EB-81AC-FFAFAF522217}" srcOrd="0" destOrd="0" presId="urn:microsoft.com/office/officeart/2018/2/layout/IconVerticalSolidList"/>
    <dgm:cxn modelId="{BB529BA6-314B-4B9D-A031-AC08D6580DF6}" type="presOf" srcId="{592ABF76-297D-412B-841F-F1237F0CD73F}" destId="{6F4CACCC-95EB-4634-BED2-E2375F70F1AA}" srcOrd="0" destOrd="0" presId="urn:microsoft.com/office/officeart/2018/2/layout/IconVerticalSolidList"/>
    <dgm:cxn modelId="{9596AAD0-2FE1-4586-ACC1-77A008CB0904}" type="presOf" srcId="{C2FC50A9-EBFC-49CB-AC63-8F9C5FFF304F}" destId="{7E8F8238-D728-45DC-BCB7-A748377A8DAA}" srcOrd="0" destOrd="0" presId="urn:microsoft.com/office/officeart/2018/2/layout/IconVerticalSolidList"/>
    <dgm:cxn modelId="{E6A629E2-349F-437B-8874-A8FFDDEBD41E}" type="presOf" srcId="{13B73A88-76CC-4AAE-9F77-86CC5D3B6D35}" destId="{6947DA0D-FA70-4C85-A9B2-0EBF492D57DD}" srcOrd="0" destOrd="0" presId="urn:microsoft.com/office/officeart/2018/2/layout/IconVerticalSolidList"/>
    <dgm:cxn modelId="{583E21E5-9678-489F-8D62-1457266A4375}" type="presOf" srcId="{9971CEE2-C862-4A26-B60C-C1AB097BDEF2}" destId="{3DBE06C1-1833-42ED-83E6-4EBEEFD2900C}" srcOrd="0" destOrd="1" presId="urn:microsoft.com/office/officeart/2018/2/layout/IconVerticalSolidList"/>
    <dgm:cxn modelId="{2BB500EB-4893-4C16-9FF8-A10DC3643F0E}" srcId="{D6078BFF-F4AC-497C-AB06-5D4F72B1FF58}" destId="{9971CEE2-C862-4A26-B60C-C1AB097BDEF2}" srcOrd="1" destOrd="0" parTransId="{679FAE9C-F497-4AC5-A3EE-787D4415D0D8}" sibTransId="{05E90553-8A23-447C-A582-4014B21F6F8E}"/>
    <dgm:cxn modelId="{BF2344ED-97C7-4022-9EEA-1D28690C9E24}" srcId="{13B73A88-76CC-4AAE-9F77-86CC5D3B6D35}" destId="{4D91A50D-A77B-409F-9001-55228DEAE0FF}" srcOrd="0" destOrd="0" parTransId="{E8BD8A24-DC07-482A-920D-4FF8EB2CB964}" sibTransId="{5F8836DC-1CD6-4CC3-9B0B-6F7A43BE0019}"/>
    <dgm:cxn modelId="{B4D2FAC3-99C3-49E3-B859-96E21F7F81B5}" type="presParOf" srcId="{6947DA0D-FA70-4C85-A9B2-0EBF492D57DD}" destId="{FDF5143E-F0E9-4244-B736-95544A7BEC42}" srcOrd="0" destOrd="0" presId="urn:microsoft.com/office/officeart/2018/2/layout/IconVerticalSolidList"/>
    <dgm:cxn modelId="{28535482-1621-465C-B060-7A998565A00B}" type="presParOf" srcId="{FDF5143E-F0E9-4244-B736-95544A7BEC42}" destId="{B4EA4715-152B-4E46-BE50-AB01F9F0D3BB}" srcOrd="0" destOrd="0" presId="urn:microsoft.com/office/officeart/2018/2/layout/IconVerticalSolidList"/>
    <dgm:cxn modelId="{3F115240-5A10-4F5A-B963-B41D4E87E3C1}" type="presParOf" srcId="{FDF5143E-F0E9-4244-B736-95544A7BEC42}" destId="{677BE889-D6CA-44A3-B5FF-5004CE3559D9}" srcOrd="1" destOrd="0" presId="urn:microsoft.com/office/officeart/2018/2/layout/IconVerticalSolidList"/>
    <dgm:cxn modelId="{DD3681E1-A5D1-4210-8B3A-832E8D9934A8}" type="presParOf" srcId="{FDF5143E-F0E9-4244-B736-95544A7BEC42}" destId="{8208D436-3896-475F-B032-96F0426D49D1}" srcOrd="2" destOrd="0" presId="urn:microsoft.com/office/officeart/2018/2/layout/IconVerticalSolidList"/>
    <dgm:cxn modelId="{730014FE-469E-46A0-8175-726F3EA27C0C}" type="presParOf" srcId="{FDF5143E-F0E9-4244-B736-95544A7BEC42}" destId="{07CAA593-FEDF-41EB-81AC-FFAFAF522217}" srcOrd="3" destOrd="0" presId="urn:microsoft.com/office/officeart/2018/2/layout/IconVerticalSolidList"/>
    <dgm:cxn modelId="{8C7E64CC-77F9-429C-8491-8F94FAC4A9BA}" type="presParOf" srcId="{6947DA0D-FA70-4C85-A9B2-0EBF492D57DD}" destId="{A8F6A464-D259-4C9F-8E4B-E156E13EE482}" srcOrd="1" destOrd="0" presId="urn:microsoft.com/office/officeart/2018/2/layout/IconVerticalSolidList"/>
    <dgm:cxn modelId="{529327D5-81A9-4BBF-9246-C4A1C31D09DC}" type="presParOf" srcId="{6947DA0D-FA70-4C85-A9B2-0EBF492D57DD}" destId="{A940E075-B284-482A-9C53-418CC5D2FEA6}" srcOrd="2" destOrd="0" presId="urn:microsoft.com/office/officeart/2018/2/layout/IconVerticalSolidList"/>
    <dgm:cxn modelId="{D6C7F1E8-B7F0-448E-AFA5-70B2DA76CE61}" type="presParOf" srcId="{A940E075-B284-482A-9C53-418CC5D2FEA6}" destId="{593CB682-2716-4BD5-A408-D24D946890DD}" srcOrd="0" destOrd="0" presId="urn:microsoft.com/office/officeart/2018/2/layout/IconVerticalSolidList"/>
    <dgm:cxn modelId="{4EC6F8F6-756D-403A-B8D1-E8A69AEC9242}" type="presParOf" srcId="{A940E075-B284-482A-9C53-418CC5D2FEA6}" destId="{2D1A94BD-E091-4F48-A0F6-7187E6D00144}" srcOrd="1" destOrd="0" presId="urn:microsoft.com/office/officeart/2018/2/layout/IconVerticalSolidList"/>
    <dgm:cxn modelId="{93E71940-1FE6-443E-ABF7-B51EDD48B094}" type="presParOf" srcId="{A940E075-B284-482A-9C53-418CC5D2FEA6}" destId="{36D36BFC-8EA0-4D25-9B94-0F1909C82F98}" srcOrd="2" destOrd="0" presId="urn:microsoft.com/office/officeart/2018/2/layout/IconVerticalSolidList"/>
    <dgm:cxn modelId="{DA853F5D-679D-4AF5-A6A2-AB02C7DA398C}" type="presParOf" srcId="{A940E075-B284-482A-9C53-418CC5D2FEA6}" destId="{7E8F8238-D728-45DC-BCB7-A748377A8DAA}" srcOrd="3" destOrd="0" presId="urn:microsoft.com/office/officeart/2018/2/layout/IconVerticalSolidList"/>
    <dgm:cxn modelId="{1699470C-3676-435B-98F3-733677B70D58}" type="presParOf" srcId="{6947DA0D-FA70-4C85-A9B2-0EBF492D57DD}" destId="{BFA29720-19D4-421E-B21F-C4134D99AE9F}" srcOrd="3" destOrd="0" presId="urn:microsoft.com/office/officeart/2018/2/layout/IconVerticalSolidList"/>
    <dgm:cxn modelId="{473A8F8F-1B4E-461F-8C36-70D44F04ABC2}" type="presParOf" srcId="{6947DA0D-FA70-4C85-A9B2-0EBF492D57DD}" destId="{828E8DEB-584D-4818-9056-9884DBCB6263}" srcOrd="4" destOrd="0" presId="urn:microsoft.com/office/officeart/2018/2/layout/IconVerticalSolidList"/>
    <dgm:cxn modelId="{9776AA42-1DFB-4D52-A149-FCDAF793553B}" type="presParOf" srcId="{828E8DEB-584D-4818-9056-9884DBCB6263}" destId="{7D7D3096-050E-46BC-978A-2B951580FC89}" srcOrd="0" destOrd="0" presId="urn:microsoft.com/office/officeart/2018/2/layout/IconVerticalSolidList"/>
    <dgm:cxn modelId="{E74F7B99-13C7-4473-8551-48517B2E5786}" type="presParOf" srcId="{828E8DEB-584D-4818-9056-9884DBCB6263}" destId="{34455D1B-EA55-4F08-86D7-7FD041951060}" srcOrd="1" destOrd="0" presId="urn:microsoft.com/office/officeart/2018/2/layout/IconVerticalSolidList"/>
    <dgm:cxn modelId="{D515EE1D-191E-451E-AB5B-D5B8DD18DECD}" type="presParOf" srcId="{828E8DEB-584D-4818-9056-9884DBCB6263}" destId="{F0913A40-7152-4ECC-B0A0-CD4B1E557585}" srcOrd="2" destOrd="0" presId="urn:microsoft.com/office/officeart/2018/2/layout/IconVerticalSolidList"/>
    <dgm:cxn modelId="{736B624F-97B0-4984-86C2-870437666FD3}" type="presParOf" srcId="{828E8DEB-584D-4818-9056-9884DBCB6263}" destId="{16D862AC-CAF0-430A-A0FD-46346FEF768E}" srcOrd="3" destOrd="0" presId="urn:microsoft.com/office/officeart/2018/2/layout/IconVerticalSolidList"/>
    <dgm:cxn modelId="{0A6C1EF7-67D5-430D-92E3-783AC297DD97}" type="presParOf" srcId="{828E8DEB-584D-4818-9056-9884DBCB6263}" destId="{3DBE06C1-1833-42ED-83E6-4EBEEFD2900C}" srcOrd="4" destOrd="0" presId="urn:microsoft.com/office/officeart/2018/2/layout/IconVerticalSolidList"/>
    <dgm:cxn modelId="{EAE4ACCD-22A7-4404-9AE8-1EF2A19E5071}" type="presParOf" srcId="{6947DA0D-FA70-4C85-A9B2-0EBF492D57DD}" destId="{F9089194-CF94-48BB-B278-F531D482C803}" srcOrd="5" destOrd="0" presId="urn:microsoft.com/office/officeart/2018/2/layout/IconVerticalSolidList"/>
    <dgm:cxn modelId="{B1414158-FC23-47CE-AD41-07921C329C90}" type="presParOf" srcId="{6947DA0D-FA70-4C85-A9B2-0EBF492D57DD}" destId="{8D5B48BC-86B2-4C03-AFB6-305CC3EACAFE}" srcOrd="6" destOrd="0" presId="urn:microsoft.com/office/officeart/2018/2/layout/IconVerticalSolidList"/>
    <dgm:cxn modelId="{F7C6CE5F-C42D-428D-8106-3BBC09A2A4FA}" type="presParOf" srcId="{8D5B48BC-86B2-4C03-AFB6-305CC3EACAFE}" destId="{A48BF8FC-32D7-45DA-AC3C-44744F78D309}" srcOrd="0" destOrd="0" presId="urn:microsoft.com/office/officeart/2018/2/layout/IconVerticalSolidList"/>
    <dgm:cxn modelId="{C050CC8E-AA18-4ACC-89FA-72A3F27C061B}" type="presParOf" srcId="{8D5B48BC-86B2-4C03-AFB6-305CC3EACAFE}" destId="{F730F34E-F7F7-49E8-AD5D-EE117A500147}" srcOrd="1" destOrd="0" presId="urn:microsoft.com/office/officeart/2018/2/layout/IconVerticalSolidList"/>
    <dgm:cxn modelId="{C5BA9586-09EE-4D30-9EF5-14719CA572DB}" type="presParOf" srcId="{8D5B48BC-86B2-4C03-AFB6-305CC3EACAFE}" destId="{9143DD9B-A2E8-4B99-813B-CD0966733774}" srcOrd="2" destOrd="0" presId="urn:microsoft.com/office/officeart/2018/2/layout/IconVerticalSolidList"/>
    <dgm:cxn modelId="{AE6E0EFC-54D0-4F7F-A2C9-B806065255F3}" type="presParOf" srcId="{8D5B48BC-86B2-4C03-AFB6-305CC3EACAFE}" destId="{6F4CACCC-95EB-4634-BED2-E2375F70F1A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0EEBB9-5C00-4471-86ED-32B38A8A53E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3778E93-B11E-4928-9482-41FADED3A37B}">
      <dgm:prSet/>
      <dgm:spPr/>
      <dgm:t>
        <a:bodyPr/>
        <a:lstStyle/>
        <a:p>
          <a:r>
            <a:rPr lang="en-US"/>
            <a:t>For patients with low grade cancers and a small amount of cancer on their biopsy</a:t>
          </a:r>
        </a:p>
      </dgm:t>
    </dgm:pt>
    <dgm:pt modelId="{1EC102EC-74D9-45B7-BA2A-7318A817726D}" type="parTrans" cxnId="{83ED88D7-0120-4884-B424-0AF8ED9C9450}">
      <dgm:prSet/>
      <dgm:spPr/>
      <dgm:t>
        <a:bodyPr/>
        <a:lstStyle/>
        <a:p>
          <a:endParaRPr lang="en-US"/>
        </a:p>
      </dgm:t>
    </dgm:pt>
    <dgm:pt modelId="{6BDB28EB-9166-44E0-AF46-83DAF40F0EAE}" type="sibTrans" cxnId="{83ED88D7-0120-4884-B424-0AF8ED9C9450}">
      <dgm:prSet/>
      <dgm:spPr/>
      <dgm:t>
        <a:bodyPr/>
        <a:lstStyle/>
        <a:p>
          <a:endParaRPr lang="en-US"/>
        </a:p>
      </dgm:t>
    </dgm:pt>
    <dgm:pt modelId="{6E53F49B-524A-4F97-8204-058061675B24}">
      <dgm:prSet/>
      <dgm:spPr/>
      <dgm:t>
        <a:bodyPr/>
        <a:lstStyle/>
        <a:p>
          <a:r>
            <a:rPr lang="en-US"/>
            <a:t>Involves active monitoring of the cancer with scheduled tests to ensure that the cancer does not progress</a:t>
          </a:r>
        </a:p>
      </dgm:t>
    </dgm:pt>
    <dgm:pt modelId="{8FAFC41A-7870-479D-A9C1-9491686A503B}" type="parTrans" cxnId="{033A06BD-D0A5-40FE-A3AD-F5ADB39262E5}">
      <dgm:prSet/>
      <dgm:spPr/>
      <dgm:t>
        <a:bodyPr/>
        <a:lstStyle/>
        <a:p>
          <a:endParaRPr lang="en-US"/>
        </a:p>
      </dgm:t>
    </dgm:pt>
    <dgm:pt modelId="{8ECCD206-3A3D-4F32-8A54-4D1DE4183A55}" type="sibTrans" cxnId="{033A06BD-D0A5-40FE-A3AD-F5ADB39262E5}">
      <dgm:prSet/>
      <dgm:spPr/>
      <dgm:t>
        <a:bodyPr/>
        <a:lstStyle/>
        <a:p>
          <a:endParaRPr lang="en-US"/>
        </a:p>
      </dgm:t>
    </dgm:pt>
    <dgm:pt modelId="{7C4254F4-245B-45CE-9BD6-D275B89D5B04}">
      <dgm:prSet/>
      <dgm:spPr/>
      <dgm:t>
        <a:bodyPr/>
        <a:lstStyle/>
        <a:p>
          <a:r>
            <a:rPr lang="en-US"/>
            <a:t>Genetic testing of the prostate biopsy samples</a:t>
          </a:r>
        </a:p>
      </dgm:t>
    </dgm:pt>
    <dgm:pt modelId="{3191236E-6AD9-4B87-8B3F-3612F9881238}" type="parTrans" cxnId="{C0E0F8BB-F149-4C3D-A1FA-DFDEE6F48E88}">
      <dgm:prSet/>
      <dgm:spPr/>
      <dgm:t>
        <a:bodyPr/>
        <a:lstStyle/>
        <a:p>
          <a:endParaRPr lang="en-US"/>
        </a:p>
      </dgm:t>
    </dgm:pt>
    <dgm:pt modelId="{A2AA51C5-6E84-490F-AF5F-979096B0ED23}" type="sibTrans" cxnId="{C0E0F8BB-F149-4C3D-A1FA-DFDEE6F48E88}">
      <dgm:prSet/>
      <dgm:spPr/>
      <dgm:t>
        <a:bodyPr/>
        <a:lstStyle/>
        <a:p>
          <a:endParaRPr lang="en-US"/>
        </a:p>
      </dgm:t>
    </dgm:pt>
    <dgm:pt modelId="{8CD06775-738B-4AA1-9E44-99BF2A225CBC}">
      <dgm:prSet/>
      <dgm:spPr/>
      <dgm:t>
        <a:bodyPr/>
        <a:lstStyle/>
        <a:p>
          <a:r>
            <a:rPr lang="en-US"/>
            <a:t>PSA in 6mos</a:t>
          </a:r>
        </a:p>
      </dgm:t>
    </dgm:pt>
    <dgm:pt modelId="{18F6901B-D341-4F23-91FA-44651DE08D04}" type="parTrans" cxnId="{7A7E5506-5D4C-4568-9EA7-8B59FD83B4A4}">
      <dgm:prSet/>
      <dgm:spPr/>
      <dgm:t>
        <a:bodyPr/>
        <a:lstStyle/>
        <a:p>
          <a:endParaRPr lang="en-US"/>
        </a:p>
      </dgm:t>
    </dgm:pt>
    <dgm:pt modelId="{9BE4A903-6D4E-432A-86DD-8B3874083767}" type="sibTrans" cxnId="{7A7E5506-5D4C-4568-9EA7-8B59FD83B4A4}">
      <dgm:prSet/>
      <dgm:spPr/>
      <dgm:t>
        <a:bodyPr/>
        <a:lstStyle/>
        <a:p>
          <a:endParaRPr lang="en-US"/>
        </a:p>
      </dgm:t>
    </dgm:pt>
    <dgm:pt modelId="{8999C5A8-7DB9-4AEE-9302-59FCEF2E7A02}">
      <dgm:prSet/>
      <dgm:spPr/>
      <dgm:t>
        <a:bodyPr/>
        <a:lstStyle/>
        <a:p>
          <a:r>
            <a:rPr lang="en-US"/>
            <a:t>MR Fusion biopsy at one year</a:t>
          </a:r>
        </a:p>
      </dgm:t>
    </dgm:pt>
    <dgm:pt modelId="{F8052A63-5F0F-4448-96F1-99D36A176A41}" type="parTrans" cxnId="{8FF98353-8D10-4286-8FDB-BA7735DB0247}">
      <dgm:prSet/>
      <dgm:spPr/>
      <dgm:t>
        <a:bodyPr/>
        <a:lstStyle/>
        <a:p>
          <a:endParaRPr lang="en-US"/>
        </a:p>
      </dgm:t>
    </dgm:pt>
    <dgm:pt modelId="{4337B07C-E46D-4224-8BAC-68BC2104213C}" type="sibTrans" cxnId="{8FF98353-8D10-4286-8FDB-BA7735DB0247}">
      <dgm:prSet/>
      <dgm:spPr/>
      <dgm:t>
        <a:bodyPr/>
        <a:lstStyle/>
        <a:p>
          <a:endParaRPr lang="en-US"/>
        </a:p>
      </dgm:t>
    </dgm:pt>
    <dgm:pt modelId="{29063D85-E4C8-4317-9975-19F147216E9A}" type="pres">
      <dgm:prSet presAssocID="{AE0EEBB9-5C00-4471-86ED-32B38A8A53E2}" presName="root" presStyleCnt="0">
        <dgm:presLayoutVars>
          <dgm:dir/>
          <dgm:resizeHandles val="exact"/>
        </dgm:presLayoutVars>
      </dgm:prSet>
      <dgm:spPr/>
    </dgm:pt>
    <dgm:pt modelId="{53753270-B8B5-4EB8-9C69-BC9A202F578D}" type="pres">
      <dgm:prSet presAssocID="{A3778E93-B11E-4928-9482-41FADED3A37B}" presName="compNode" presStyleCnt="0"/>
      <dgm:spPr/>
    </dgm:pt>
    <dgm:pt modelId="{B1A52A82-D36F-4278-AE59-C3E99DB698CA}" type="pres">
      <dgm:prSet presAssocID="{A3778E93-B11E-4928-9482-41FADED3A37B}" presName="bgRect" presStyleLbl="bgShp" presStyleIdx="0" presStyleCnt="2"/>
      <dgm:spPr>
        <a:solidFill>
          <a:schemeClr val="accent6">
            <a:lumMod val="20000"/>
            <a:lumOff val="80000"/>
          </a:schemeClr>
        </a:solidFill>
      </dgm:spPr>
    </dgm:pt>
    <dgm:pt modelId="{044F1875-1BAD-4AEA-B855-15ED0417076B}" type="pres">
      <dgm:prSet presAssocID="{A3778E93-B11E-4928-9482-41FADED3A37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315D4B84-5E0C-4594-A359-C903A1A3A8AD}" type="pres">
      <dgm:prSet presAssocID="{A3778E93-B11E-4928-9482-41FADED3A37B}" presName="spaceRect" presStyleCnt="0"/>
      <dgm:spPr/>
    </dgm:pt>
    <dgm:pt modelId="{6563F9D7-8CC6-4B4B-86B6-BE58C83CDEB5}" type="pres">
      <dgm:prSet presAssocID="{A3778E93-B11E-4928-9482-41FADED3A37B}" presName="parTx" presStyleLbl="revTx" presStyleIdx="0" presStyleCnt="3">
        <dgm:presLayoutVars>
          <dgm:chMax val="0"/>
          <dgm:chPref val="0"/>
        </dgm:presLayoutVars>
      </dgm:prSet>
      <dgm:spPr/>
    </dgm:pt>
    <dgm:pt modelId="{3D30A25A-5DE2-4836-90F4-77855C162C9F}" type="pres">
      <dgm:prSet presAssocID="{6BDB28EB-9166-44E0-AF46-83DAF40F0EAE}" presName="sibTrans" presStyleCnt="0"/>
      <dgm:spPr/>
    </dgm:pt>
    <dgm:pt modelId="{4FA419AD-7A52-4D59-9E1E-0B5C72C18B31}" type="pres">
      <dgm:prSet presAssocID="{6E53F49B-524A-4F97-8204-058061675B24}" presName="compNode" presStyleCnt="0"/>
      <dgm:spPr/>
    </dgm:pt>
    <dgm:pt modelId="{4B1CB3ED-C534-42F3-AA8E-9CEDDAA0CC2D}" type="pres">
      <dgm:prSet presAssocID="{6E53F49B-524A-4F97-8204-058061675B24}" presName="bgRect" presStyleLbl="bgShp" presStyleIdx="1" presStyleCnt="2"/>
      <dgm:spPr>
        <a:solidFill>
          <a:schemeClr val="accent6">
            <a:lumMod val="20000"/>
            <a:lumOff val="80000"/>
          </a:schemeClr>
        </a:solidFill>
      </dgm:spPr>
    </dgm:pt>
    <dgm:pt modelId="{F933C459-2F12-4648-8465-238B08F139A1}" type="pres">
      <dgm:prSet presAssocID="{6E53F49B-524A-4F97-8204-058061675B2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8E491840-4524-43B2-BDAE-CEF46C6276E3}" type="pres">
      <dgm:prSet presAssocID="{6E53F49B-524A-4F97-8204-058061675B24}" presName="spaceRect" presStyleCnt="0"/>
      <dgm:spPr/>
    </dgm:pt>
    <dgm:pt modelId="{49F4389A-5381-44B8-8B9D-5143D7172FB0}" type="pres">
      <dgm:prSet presAssocID="{6E53F49B-524A-4F97-8204-058061675B24}" presName="parTx" presStyleLbl="revTx" presStyleIdx="1" presStyleCnt="3">
        <dgm:presLayoutVars>
          <dgm:chMax val="0"/>
          <dgm:chPref val="0"/>
        </dgm:presLayoutVars>
      </dgm:prSet>
      <dgm:spPr/>
    </dgm:pt>
    <dgm:pt modelId="{4DE4BB55-17C2-45B0-8005-457ADCD627DE}" type="pres">
      <dgm:prSet presAssocID="{6E53F49B-524A-4F97-8204-058061675B24}" presName="desTx" presStyleLbl="revTx" presStyleIdx="2" presStyleCnt="3">
        <dgm:presLayoutVars/>
      </dgm:prSet>
      <dgm:spPr/>
    </dgm:pt>
  </dgm:ptLst>
  <dgm:cxnLst>
    <dgm:cxn modelId="{30D01700-88EB-49DC-A48D-40B5A675043E}" type="presOf" srcId="{A3778E93-B11E-4928-9482-41FADED3A37B}" destId="{6563F9D7-8CC6-4B4B-86B6-BE58C83CDEB5}" srcOrd="0" destOrd="0" presId="urn:microsoft.com/office/officeart/2018/2/layout/IconVerticalSolidList"/>
    <dgm:cxn modelId="{7A7E5506-5D4C-4568-9EA7-8B59FD83B4A4}" srcId="{6E53F49B-524A-4F97-8204-058061675B24}" destId="{8CD06775-738B-4AA1-9E44-99BF2A225CBC}" srcOrd="1" destOrd="0" parTransId="{18F6901B-D341-4F23-91FA-44651DE08D04}" sibTransId="{9BE4A903-6D4E-432A-86DD-8B3874083767}"/>
    <dgm:cxn modelId="{63D5AE11-AFE1-4D6A-A620-C8BD9ABF5A0D}" type="presOf" srcId="{AE0EEBB9-5C00-4471-86ED-32B38A8A53E2}" destId="{29063D85-E4C8-4317-9975-19F147216E9A}" srcOrd="0" destOrd="0" presId="urn:microsoft.com/office/officeart/2018/2/layout/IconVerticalSolidList"/>
    <dgm:cxn modelId="{E957F96A-A956-42C4-8B49-E09044571C1B}" type="presOf" srcId="{8CD06775-738B-4AA1-9E44-99BF2A225CBC}" destId="{4DE4BB55-17C2-45B0-8005-457ADCD627DE}" srcOrd="0" destOrd="1" presId="urn:microsoft.com/office/officeart/2018/2/layout/IconVerticalSolidList"/>
    <dgm:cxn modelId="{8FF98353-8D10-4286-8FDB-BA7735DB0247}" srcId="{6E53F49B-524A-4F97-8204-058061675B24}" destId="{8999C5A8-7DB9-4AEE-9302-59FCEF2E7A02}" srcOrd="2" destOrd="0" parTransId="{F8052A63-5F0F-4448-96F1-99D36A176A41}" sibTransId="{4337B07C-E46D-4224-8BAC-68BC2104213C}"/>
    <dgm:cxn modelId="{9577C581-622D-4BCD-B383-3E7127D57289}" type="presOf" srcId="{6E53F49B-524A-4F97-8204-058061675B24}" destId="{49F4389A-5381-44B8-8B9D-5143D7172FB0}" srcOrd="0" destOrd="0" presId="urn:microsoft.com/office/officeart/2018/2/layout/IconVerticalSolidList"/>
    <dgm:cxn modelId="{C0E0F8BB-F149-4C3D-A1FA-DFDEE6F48E88}" srcId="{6E53F49B-524A-4F97-8204-058061675B24}" destId="{7C4254F4-245B-45CE-9BD6-D275B89D5B04}" srcOrd="0" destOrd="0" parTransId="{3191236E-6AD9-4B87-8B3F-3612F9881238}" sibTransId="{A2AA51C5-6E84-490F-AF5F-979096B0ED23}"/>
    <dgm:cxn modelId="{033A06BD-D0A5-40FE-A3AD-F5ADB39262E5}" srcId="{AE0EEBB9-5C00-4471-86ED-32B38A8A53E2}" destId="{6E53F49B-524A-4F97-8204-058061675B24}" srcOrd="1" destOrd="0" parTransId="{8FAFC41A-7870-479D-A9C1-9491686A503B}" sibTransId="{8ECCD206-3A3D-4F32-8A54-4D1DE4183A55}"/>
    <dgm:cxn modelId="{32344DD4-6D2C-4B7D-9126-FB031EFD56EC}" type="presOf" srcId="{8999C5A8-7DB9-4AEE-9302-59FCEF2E7A02}" destId="{4DE4BB55-17C2-45B0-8005-457ADCD627DE}" srcOrd="0" destOrd="2" presId="urn:microsoft.com/office/officeart/2018/2/layout/IconVerticalSolidList"/>
    <dgm:cxn modelId="{83ED88D7-0120-4884-B424-0AF8ED9C9450}" srcId="{AE0EEBB9-5C00-4471-86ED-32B38A8A53E2}" destId="{A3778E93-B11E-4928-9482-41FADED3A37B}" srcOrd="0" destOrd="0" parTransId="{1EC102EC-74D9-45B7-BA2A-7318A817726D}" sibTransId="{6BDB28EB-9166-44E0-AF46-83DAF40F0EAE}"/>
    <dgm:cxn modelId="{74ABDDE1-E779-4A54-AD43-03A077CEBC6D}" type="presOf" srcId="{7C4254F4-245B-45CE-9BD6-D275B89D5B04}" destId="{4DE4BB55-17C2-45B0-8005-457ADCD627DE}" srcOrd="0" destOrd="0" presId="urn:microsoft.com/office/officeart/2018/2/layout/IconVerticalSolidList"/>
    <dgm:cxn modelId="{42D50042-B08F-45C6-ABAB-1FB179369890}" type="presParOf" srcId="{29063D85-E4C8-4317-9975-19F147216E9A}" destId="{53753270-B8B5-4EB8-9C69-BC9A202F578D}" srcOrd="0" destOrd="0" presId="urn:microsoft.com/office/officeart/2018/2/layout/IconVerticalSolidList"/>
    <dgm:cxn modelId="{42A8FC0C-1F3C-4F7C-84A4-29F891E6DEA5}" type="presParOf" srcId="{53753270-B8B5-4EB8-9C69-BC9A202F578D}" destId="{B1A52A82-D36F-4278-AE59-C3E99DB698CA}" srcOrd="0" destOrd="0" presId="urn:microsoft.com/office/officeart/2018/2/layout/IconVerticalSolidList"/>
    <dgm:cxn modelId="{F46F1381-7E53-4643-A822-7680A24FB393}" type="presParOf" srcId="{53753270-B8B5-4EB8-9C69-BC9A202F578D}" destId="{044F1875-1BAD-4AEA-B855-15ED0417076B}" srcOrd="1" destOrd="0" presId="urn:microsoft.com/office/officeart/2018/2/layout/IconVerticalSolidList"/>
    <dgm:cxn modelId="{1C39621D-413A-42BF-ADA5-28EF782F1812}" type="presParOf" srcId="{53753270-B8B5-4EB8-9C69-BC9A202F578D}" destId="{315D4B84-5E0C-4594-A359-C903A1A3A8AD}" srcOrd="2" destOrd="0" presId="urn:microsoft.com/office/officeart/2018/2/layout/IconVerticalSolidList"/>
    <dgm:cxn modelId="{6D3AD855-743B-47EA-B81C-592631EB3A2D}" type="presParOf" srcId="{53753270-B8B5-4EB8-9C69-BC9A202F578D}" destId="{6563F9D7-8CC6-4B4B-86B6-BE58C83CDEB5}" srcOrd="3" destOrd="0" presId="urn:microsoft.com/office/officeart/2018/2/layout/IconVerticalSolidList"/>
    <dgm:cxn modelId="{58CB8FA3-9717-4B87-A34E-412EA851EAFB}" type="presParOf" srcId="{29063D85-E4C8-4317-9975-19F147216E9A}" destId="{3D30A25A-5DE2-4836-90F4-77855C162C9F}" srcOrd="1" destOrd="0" presId="urn:microsoft.com/office/officeart/2018/2/layout/IconVerticalSolidList"/>
    <dgm:cxn modelId="{7B37D365-4732-42FB-AFD0-A2B42BC4E8EB}" type="presParOf" srcId="{29063D85-E4C8-4317-9975-19F147216E9A}" destId="{4FA419AD-7A52-4D59-9E1E-0B5C72C18B31}" srcOrd="2" destOrd="0" presId="urn:microsoft.com/office/officeart/2018/2/layout/IconVerticalSolidList"/>
    <dgm:cxn modelId="{897AAD12-A046-478B-9C83-6CBB64303FCC}" type="presParOf" srcId="{4FA419AD-7A52-4D59-9E1E-0B5C72C18B31}" destId="{4B1CB3ED-C534-42F3-AA8E-9CEDDAA0CC2D}" srcOrd="0" destOrd="0" presId="urn:microsoft.com/office/officeart/2018/2/layout/IconVerticalSolidList"/>
    <dgm:cxn modelId="{13D9547E-1688-4F46-A987-C6208A6FC516}" type="presParOf" srcId="{4FA419AD-7A52-4D59-9E1E-0B5C72C18B31}" destId="{F933C459-2F12-4648-8465-238B08F139A1}" srcOrd="1" destOrd="0" presId="urn:microsoft.com/office/officeart/2018/2/layout/IconVerticalSolidList"/>
    <dgm:cxn modelId="{55C802B4-2788-4341-B9D3-7E4C09265203}" type="presParOf" srcId="{4FA419AD-7A52-4D59-9E1E-0B5C72C18B31}" destId="{8E491840-4524-43B2-BDAE-CEF46C6276E3}" srcOrd="2" destOrd="0" presId="urn:microsoft.com/office/officeart/2018/2/layout/IconVerticalSolidList"/>
    <dgm:cxn modelId="{8C083819-5C9A-4D21-87D5-F2EBCAF7A378}" type="presParOf" srcId="{4FA419AD-7A52-4D59-9E1E-0B5C72C18B31}" destId="{49F4389A-5381-44B8-8B9D-5143D7172FB0}" srcOrd="3" destOrd="0" presId="urn:microsoft.com/office/officeart/2018/2/layout/IconVerticalSolidList"/>
    <dgm:cxn modelId="{4ABB73B5-852C-4020-884C-0EE67446941B}" type="presParOf" srcId="{4FA419AD-7A52-4D59-9E1E-0B5C72C18B31}" destId="{4DE4BB55-17C2-45B0-8005-457ADCD627D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C4F44-390B-4845-9361-58DCEE360C40}">
      <dsp:nvSpPr>
        <dsp:cNvPr id="0" name=""/>
        <dsp:cNvSpPr/>
      </dsp:nvSpPr>
      <dsp:spPr>
        <a:xfrm>
          <a:off x="0" y="1944"/>
          <a:ext cx="3173714" cy="935496"/>
        </a:xfrm>
        <a:prstGeom prst="round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Posterior Tibial Nerve Stimulation (PTNS)</a:t>
          </a:r>
        </a:p>
      </dsp:txBody>
      <dsp:txXfrm>
        <a:off x="45667" y="47611"/>
        <a:ext cx="3082380" cy="844162"/>
      </dsp:txXfrm>
    </dsp:sp>
    <dsp:sp modelId="{9884CE98-89D5-44B7-9395-D67025A1F300}">
      <dsp:nvSpPr>
        <dsp:cNvPr id="0" name=""/>
        <dsp:cNvSpPr/>
      </dsp:nvSpPr>
      <dsp:spPr>
        <a:xfrm>
          <a:off x="0" y="984216"/>
          <a:ext cx="3173714" cy="935496"/>
        </a:xfrm>
        <a:prstGeom prst="round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Ecoin</a:t>
          </a:r>
        </a:p>
      </dsp:txBody>
      <dsp:txXfrm>
        <a:off x="45667" y="1029883"/>
        <a:ext cx="3082380" cy="844162"/>
      </dsp:txXfrm>
    </dsp:sp>
    <dsp:sp modelId="{3BEE0370-3119-4F02-A939-FEF38206656D}">
      <dsp:nvSpPr>
        <dsp:cNvPr id="0" name=""/>
        <dsp:cNvSpPr/>
      </dsp:nvSpPr>
      <dsp:spPr>
        <a:xfrm>
          <a:off x="0" y="1966487"/>
          <a:ext cx="3173714" cy="935496"/>
        </a:xfrm>
        <a:prstGeom prst="round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Botox</a:t>
          </a:r>
        </a:p>
      </dsp:txBody>
      <dsp:txXfrm>
        <a:off x="45667" y="2012154"/>
        <a:ext cx="3082380" cy="844162"/>
      </dsp:txXfrm>
    </dsp:sp>
    <dsp:sp modelId="{0ACCB87E-3354-4455-8463-6E37CFCD7B99}">
      <dsp:nvSpPr>
        <dsp:cNvPr id="0" name=""/>
        <dsp:cNvSpPr/>
      </dsp:nvSpPr>
      <dsp:spPr>
        <a:xfrm rot="5400000">
          <a:off x="5620595" y="595427"/>
          <a:ext cx="748397" cy="5642158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InterStim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Axonics</a:t>
          </a:r>
        </a:p>
      </dsp:txBody>
      <dsp:txXfrm rot="-5400000">
        <a:off x="3173715" y="3078841"/>
        <a:ext cx="5605624" cy="675329"/>
      </dsp:txXfrm>
    </dsp:sp>
    <dsp:sp modelId="{8A256046-3CA2-4AFA-A8ED-E03A4A89C976}">
      <dsp:nvSpPr>
        <dsp:cNvPr id="0" name=""/>
        <dsp:cNvSpPr/>
      </dsp:nvSpPr>
      <dsp:spPr>
        <a:xfrm>
          <a:off x="0" y="2948758"/>
          <a:ext cx="3173714" cy="935496"/>
        </a:xfrm>
        <a:prstGeom prst="round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Sacral Neuromodulation</a:t>
          </a:r>
        </a:p>
      </dsp:txBody>
      <dsp:txXfrm>
        <a:off x="45667" y="2994425"/>
        <a:ext cx="3082380" cy="8441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981C0-20E9-4797-A7EA-D4DEB38920EA}">
      <dsp:nvSpPr>
        <dsp:cNvPr id="0" name=""/>
        <dsp:cNvSpPr/>
      </dsp:nvSpPr>
      <dsp:spPr>
        <a:xfrm>
          <a:off x="2581" y="608419"/>
          <a:ext cx="2048224" cy="12289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Chronic Renal Failure</a:t>
          </a:r>
        </a:p>
      </dsp:txBody>
      <dsp:txXfrm>
        <a:off x="2581" y="608419"/>
        <a:ext cx="2048224" cy="1228934"/>
      </dsp:txXfrm>
    </dsp:sp>
    <dsp:sp modelId="{D38655B1-3F58-445D-A9DB-3349464E92C3}">
      <dsp:nvSpPr>
        <dsp:cNvPr id="0" name=""/>
        <dsp:cNvSpPr/>
      </dsp:nvSpPr>
      <dsp:spPr>
        <a:xfrm>
          <a:off x="2255629" y="608419"/>
          <a:ext cx="2048224" cy="12289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Diabetes</a:t>
          </a:r>
        </a:p>
      </dsp:txBody>
      <dsp:txXfrm>
        <a:off x="2255629" y="608419"/>
        <a:ext cx="2048224" cy="1228934"/>
      </dsp:txXfrm>
    </dsp:sp>
    <dsp:sp modelId="{257BC8E9-844F-4475-95AA-9963E743ABF3}">
      <dsp:nvSpPr>
        <dsp:cNvPr id="0" name=""/>
        <dsp:cNvSpPr/>
      </dsp:nvSpPr>
      <dsp:spPr>
        <a:xfrm>
          <a:off x="4508676" y="608419"/>
          <a:ext cx="2048224" cy="12289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Chronic Liver Failure</a:t>
          </a:r>
        </a:p>
      </dsp:txBody>
      <dsp:txXfrm>
        <a:off x="4508676" y="608419"/>
        <a:ext cx="2048224" cy="1228934"/>
      </dsp:txXfrm>
    </dsp:sp>
    <dsp:sp modelId="{BC8C4E3B-3D01-4235-918C-4E325E5ED0C1}">
      <dsp:nvSpPr>
        <dsp:cNvPr id="0" name=""/>
        <dsp:cNvSpPr/>
      </dsp:nvSpPr>
      <dsp:spPr>
        <a:xfrm>
          <a:off x="6761723" y="608419"/>
          <a:ext cx="2048224" cy="12289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Alcoholism</a:t>
          </a:r>
        </a:p>
      </dsp:txBody>
      <dsp:txXfrm>
        <a:off x="6761723" y="608419"/>
        <a:ext cx="2048224" cy="1228934"/>
      </dsp:txXfrm>
    </dsp:sp>
    <dsp:sp modelId="{08A13BB8-3FB6-4EF7-BCC2-69B9CB8563A7}">
      <dsp:nvSpPr>
        <dsp:cNvPr id="0" name=""/>
        <dsp:cNvSpPr/>
      </dsp:nvSpPr>
      <dsp:spPr>
        <a:xfrm>
          <a:off x="1129105" y="2042177"/>
          <a:ext cx="2048224" cy="12289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Thyroid disorders</a:t>
          </a:r>
        </a:p>
      </dsp:txBody>
      <dsp:txXfrm>
        <a:off x="1129105" y="2042177"/>
        <a:ext cx="2048224" cy="1228934"/>
      </dsp:txXfrm>
    </dsp:sp>
    <dsp:sp modelId="{01BBE9DC-63E7-4F79-9DB9-598AC6D5D25D}">
      <dsp:nvSpPr>
        <dsp:cNvPr id="0" name=""/>
        <dsp:cNvSpPr/>
      </dsp:nvSpPr>
      <dsp:spPr>
        <a:xfrm>
          <a:off x="3382152" y="2042177"/>
          <a:ext cx="2048224" cy="12289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High Blood Pressure</a:t>
          </a:r>
        </a:p>
      </dsp:txBody>
      <dsp:txXfrm>
        <a:off x="3382152" y="2042177"/>
        <a:ext cx="2048224" cy="1228934"/>
      </dsp:txXfrm>
    </dsp:sp>
    <dsp:sp modelId="{6A8C130C-C422-461E-AC16-8916E4768CBC}">
      <dsp:nvSpPr>
        <dsp:cNvPr id="0" name=""/>
        <dsp:cNvSpPr/>
      </dsp:nvSpPr>
      <dsp:spPr>
        <a:xfrm>
          <a:off x="5635199" y="2042177"/>
          <a:ext cx="2048224" cy="12289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Arterial Plaques</a:t>
          </a:r>
        </a:p>
      </dsp:txBody>
      <dsp:txXfrm>
        <a:off x="5635199" y="2042177"/>
        <a:ext cx="2048224" cy="12289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EE682-1FCF-49D1-80D4-4C9F5F6E9E3E}">
      <dsp:nvSpPr>
        <dsp:cNvPr id="0" name=""/>
        <dsp:cNvSpPr/>
      </dsp:nvSpPr>
      <dsp:spPr>
        <a:xfrm>
          <a:off x="2592" y="442644"/>
          <a:ext cx="2057080" cy="1234248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Prostate removal</a:t>
          </a:r>
        </a:p>
      </dsp:txBody>
      <dsp:txXfrm>
        <a:off x="2592" y="442644"/>
        <a:ext cx="2057080" cy="1234248"/>
      </dsp:txXfrm>
    </dsp:sp>
    <dsp:sp modelId="{A6EF0CCD-A71D-4A78-BFFB-99BEE1D445BA}">
      <dsp:nvSpPr>
        <dsp:cNvPr id="0" name=""/>
        <dsp:cNvSpPr/>
      </dsp:nvSpPr>
      <dsp:spPr>
        <a:xfrm>
          <a:off x="2265380" y="442644"/>
          <a:ext cx="2057080" cy="1234248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Bladder removal</a:t>
          </a:r>
        </a:p>
      </dsp:txBody>
      <dsp:txXfrm>
        <a:off x="2265380" y="442644"/>
        <a:ext cx="2057080" cy="1234248"/>
      </dsp:txXfrm>
    </dsp:sp>
    <dsp:sp modelId="{B6A14B82-AC06-4028-A0E8-DD25F4843D4A}">
      <dsp:nvSpPr>
        <dsp:cNvPr id="0" name=""/>
        <dsp:cNvSpPr/>
      </dsp:nvSpPr>
      <dsp:spPr>
        <a:xfrm>
          <a:off x="4528169" y="442644"/>
          <a:ext cx="2057080" cy="1234248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Vascular surgery</a:t>
          </a:r>
        </a:p>
      </dsp:txBody>
      <dsp:txXfrm>
        <a:off x="4528169" y="442644"/>
        <a:ext cx="2057080" cy="1234248"/>
      </dsp:txXfrm>
    </dsp:sp>
    <dsp:sp modelId="{5DE21FC9-F6E3-4436-A2FA-58A14ED2B3F7}">
      <dsp:nvSpPr>
        <dsp:cNvPr id="0" name=""/>
        <dsp:cNvSpPr/>
      </dsp:nvSpPr>
      <dsp:spPr>
        <a:xfrm>
          <a:off x="6790957" y="442644"/>
          <a:ext cx="2057080" cy="1234248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Pelvic/Penile Fracture</a:t>
          </a:r>
        </a:p>
      </dsp:txBody>
      <dsp:txXfrm>
        <a:off x="6790957" y="442644"/>
        <a:ext cx="2057080" cy="1234248"/>
      </dsp:txXfrm>
    </dsp:sp>
    <dsp:sp modelId="{A14EDB40-70E7-40C4-A2C2-78DF10EB6EC1}">
      <dsp:nvSpPr>
        <dsp:cNvPr id="0" name=""/>
        <dsp:cNvSpPr/>
      </dsp:nvSpPr>
      <dsp:spPr>
        <a:xfrm>
          <a:off x="1133986" y="1882600"/>
          <a:ext cx="2057080" cy="1234248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Bicycle Riding</a:t>
          </a:r>
        </a:p>
      </dsp:txBody>
      <dsp:txXfrm>
        <a:off x="1133986" y="1882600"/>
        <a:ext cx="2057080" cy="1234248"/>
      </dsp:txXfrm>
    </dsp:sp>
    <dsp:sp modelId="{8BFC181A-FE87-422A-BC98-90DD7D279671}">
      <dsp:nvSpPr>
        <dsp:cNvPr id="0" name=""/>
        <dsp:cNvSpPr/>
      </dsp:nvSpPr>
      <dsp:spPr>
        <a:xfrm>
          <a:off x="3396774" y="1882600"/>
          <a:ext cx="2057080" cy="1234248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Pelvic Radiation</a:t>
          </a:r>
        </a:p>
      </dsp:txBody>
      <dsp:txXfrm>
        <a:off x="3396774" y="1882600"/>
        <a:ext cx="2057080" cy="1234248"/>
      </dsp:txXfrm>
    </dsp:sp>
    <dsp:sp modelId="{ED953C96-2FD0-4E4F-94E1-EA89F80F4F5A}">
      <dsp:nvSpPr>
        <dsp:cNvPr id="0" name=""/>
        <dsp:cNvSpPr/>
      </dsp:nvSpPr>
      <dsp:spPr>
        <a:xfrm>
          <a:off x="5659563" y="1882600"/>
          <a:ext cx="2057080" cy="1234248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Spinal Cord injury</a:t>
          </a:r>
        </a:p>
      </dsp:txBody>
      <dsp:txXfrm>
        <a:off x="5659563" y="1882600"/>
        <a:ext cx="2057080" cy="12342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E52C4-373F-45CC-8B11-A1E7B7310E0E}">
      <dsp:nvSpPr>
        <dsp:cNvPr id="0" name=""/>
        <dsp:cNvSpPr/>
      </dsp:nvSpPr>
      <dsp:spPr>
        <a:xfrm>
          <a:off x="0" y="3100937"/>
          <a:ext cx="8552264" cy="101779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Once the cancer has spread there can be symptoms from the cancer spread such as bone pain, swelling, and weakness</a:t>
          </a:r>
        </a:p>
      </dsp:txBody>
      <dsp:txXfrm>
        <a:off x="0" y="3100937"/>
        <a:ext cx="8552264" cy="1017797"/>
      </dsp:txXfrm>
    </dsp:sp>
    <dsp:sp modelId="{C2A8A5DD-C313-466E-8A54-346D6C68AC1A}">
      <dsp:nvSpPr>
        <dsp:cNvPr id="0" name=""/>
        <dsp:cNvSpPr/>
      </dsp:nvSpPr>
      <dsp:spPr>
        <a:xfrm rot="10800000">
          <a:off x="0" y="1550832"/>
          <a:ext cx="8552264" cy="1565371"/>
        </a:xfrm>
        <a:prstGeom prst="upArrowCallou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If the cancer grows but does not spread, symptoms are the same as prostate enlargement such as difficulty urinating and trouble with erections</a:t>
          </a:r>
        </a:p>
      </dsp:txBody>
      <dsp:txXfrm rot="10800000">
        <a:off x="0" y="1550832"/>
        <a:ext cx="8552264" cy="1017131"/>
      </dsp:txXfrm>
    </dsp:sp>
    <dsp:sp modelId="{24961A6A-1B7B-4B3C-A1C6-3CD6C6983FCE}">
      <dsp:nvSpPr>
        <dsp:cNvPr id="0" name=""/>
        <dsp:cNvSpPr/>
      </dsp:nvSpPr>
      <dsp:spPr>
        <a:xfrm rot="10800000">
          <a:off x="0" y="728"/>
          <a:ext cx="8552264" cy="1565371"/>
        </a:xfrm>
        <a:prstGeom prst="upArrowCallou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Early stages</a:t>
          </a:r>
        </a:p>
      </dsp:txBody>
      <dsp:txXfrm rot="-10800000">
        <a:off x="0" y="728"/>
        <a:ext cx="8552264" cy="549445"/>
      </dsp:txXfrm>
    </dsp:sp>
    <dsp:sp modelId="{7E35BDE7-36DD-4050-8128-2FDC15EB4812}">
      <dsp:nvSpPr>
        <dsp:cNvPr id="0" name=""/>
        <dsp:cNvSpPr/>
      </dsp:nvSpPr>
      <dsp:spPr>
        <a:xfrm>
          <a:off x="0" y="550173"/>
          <a:ext cx="8552264" cy="468046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No symptoms</a:t>
          </a:r>
        </a:p>
      </dsp:txBody>
      <dsp:txXfrm>
        <a:off x="0" y="550173"/>
        <a:ext cx="8552264" cy="4680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4C2E4-5E9E-4320-91A2-7E85316AC244}">
      <dsp:nvSpPr>
        <dsp:cNvPr id="0" name=""/>
        <dsp:cNvSpPr/>
      </dsp:nvSpPr>
      <dsp:spPr>
        <a:xfrm>
          <a:off x="1733456" y="1317"/>
          <a:ext cx="6933826" cy="1350599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535" tIns="343052" rIns="134535" bIns="34305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men who are at average risk of prostate cancer and are expected to live at least 10 more years.</a:t>
          </a:r>
        </a:p>
      </dsp:txBody>
      <dsp:txXfrm>
        <a:off x="1733456" y="1317"/>
        <a:ext cx="6933826" cy="1350599"/>
      </dsp:txXfrm>
    </dsp:sp>
    <dsp:sp modelId="{35012106-3821-4220-9E69-BA871B6881B5}">
      <dsp:nvSpPr>
        <dsp:cNvPr id="0" name=""/>
        <dsp:cNvSpPr/>
      </dsp:nvSpPr>
      <dsp:spPr>
        <a:xfrm>
          <a:off x="0" y="1317"/>
          <a:ext cx="1733456" cy="135059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729" tIns="133409" rIns="91729" bIns="13340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Age 50</a:t>
          </a:r>
        </a:p>
      </dsp:txBody>
      <dsp:txXfrm>
        <a:off x="0" y="1317"/>
        <a:ext cx="1733456" cy="1350599"/>
      </dsp:txXfrm>
    </dsp:sp>
    <dsp:sp modelId="{7E23AFB4-DC73-47D1-B199-ECB255D43433}">
      <dsp:nvSpPr>
        <dsp:cNvPr id="0" name=""/>
        <dsp:cNvSpPr/>
      </dsp:nvSpPr>
      <dsp:spPr>
        <a:xfrm>
          <a:off x="1733456" y="1432952"/>
          <a:ext cx="6933826" cy="1350599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535" tIns="343052" rIns="134535" bIns="34305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men at high risk of developing prostate cancer. This includes African Americans and men who have a first-degree relative (father or brother) diagnosed with prostate cancer at an early age (younger than age 65).</a:t>
          </a:r>
        </a:p>
      </dsp:txBody>
      <dsp:txXfrm>
        <a:off x="1733456" y="1432952"/>
        <a:ext cx="6933826" cy="1350599"/>
      </dsp:txXfrm>
    </dsp:sp>
    <dsp:sp modelId="{A651A0AA-BDFD-4DA6-880B-B119F75253BA}">
      <dsp:nvSpPr>
        <dsp:cNvPr id="0" name=""/>
        <dsp:cNvSpPr/>
      </dsp:nvSpPr>
      <dsp:spPr>
        <a:xfrm>
          <a:off x="0" y="1432952"/>
          <a:ext cx="1733456" cy="135059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729" tIns="133409" rIns="91729" bIns="13340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Age 45</a:t>
          </a:r>
        </a:p>
      </dsp:txBody>
      <dsp:txXfrm>
        <a:off x="0" y="1432952"/>
        <a:ext cx="1733456" cy="1350599"/>
      </dsp:txXfrm>
    </dsp:sp>
    <dsp:sp modelId="{BF872DA3-4F93-4882-932B-CA857C4E6910}">
      <dsp:nvSpPr>
        <dsp:cNvPr id="0" name=""/>
        <dsp:cNvSpPr/>
      </dsp:nvSpPr>
      <dsp:spPr>
        <a:xfrm>
          <a:off x="1733456" y="2864588"/>
          <a:ext cx="6933826" cy="1350599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535" tIns="343052" rIns="134535" bIns="34305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men at even higher risk (those with more than one first-degree relative who had prostate cancer at an early age).</a:t>
          </a:r>
        </a:p>
      </dsp:txBody>
      <dsp:txXfrm>
        <a:off x="1733456" y="2864588"/>
        <a:ext cx="6933826" cy="1350599"/>
      </dsp:txXfrm>
    </dsp:sp>
    <dsp:sp modelId="{31088D96-836B-4568-A2E3-74F0A7FAB160}">
      <dsp:nvSpPr>
        <dsp:cNvPr id="0" name=""/>
        <dsp:cNvSpPr/>
      </dsp:nvSpPr>
      <dsp:spPr>
        <a:xfrm>
          <a:off x="0" y="2864588"/>
          <a:ext cx="1733456" cy="135059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729" tIns="133409" rIns="91729" bIns="133409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Age 40</a:t>
          </a:r>
        </a:p>
      </dsp:txBody>
      <dsp:txXfrm>
        <a:off x="0" y="2864588"/>
        <a:ext cx="1733456" cy="13505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3273E-25F5-42F1-B17B-0B4E150AA06C}">
      <dsp:nvSpPr>
        <dsp:cNvPr id="0" name=""/>
        <dsp:cNvSpPr/>
      </dsp:nvSpPr>
      <dsp:spPr>
        <a:xfrm>
          <a:off x="0" y="318146"/>
          <a:ext cx="876681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402" tIns="333248" rIns="68040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Vitamin E and C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8 yrs no reduction in incidence</a:t>
          </a:r>
        </a:p>
      </dsp:txBody>
      <dsp:txXfrm>
        <a:off x="0" y="318146"/>
        <a:ext cx="8766810" cy="932400"/>
      </dsp:txXfrm>
    </dsp:sp>
    <dsp:sp modelId="{68A1C291-3193-45CC-A295-02D6ABEAF207}">
      <dsp:nvSpPr>
        <dsp:cNvPr id="0" name=""/>
        <dsp:cNvSpPr/>
      </dsp:nvSpPr>
      <dsp:spPr>
        <a:xfrm>
          <a:off x="438340" y="81986"/>
          <a:ext cx="613676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1955" tIns="0" rIns="2319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Physicians Health Study </a:t>
          </a:r>
        </a:p>
      </dsp:txBody>
      <dsp:txXfrm>
        <a:off x="461397" y="105043"/>
        <a:ext cx="6090653" cy="426206"/>
      </dsp:txXfrm>
    </dsp:sp>
    <dsp:sp modelId="{6D7D72A2-B98C-49DB-B9A7-0DC2C89B3543}">
      <dsp:nvSpPr>
        <dsp:cNvPr id="0" name=""/>
        <dsp:cNvSpPr/>
      </dsp:nvSpPr>
      <dsp:spPr>
        <a:xfrm>
          <a:off x="0" y="1573106"/>
          <a:ext cx="876681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402" tIns="333248" rIns="68040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No reduction</a:t>
          </a:r>
        </a:p>
      </dsp:txBody>
      <dsp:txXfrm>
        <a:off x="0" y="1573106"/>
        <a:ext cx="8766810" cy="680400"/>
      </dsp:txXfrm>
    </dsp:sp>
    <dsp:sp modelId="{57341852-F5B5-4AB1-B80D-041A977C6D24}">
      <dsp:nvSpPr>
        <dsp:cNvPr id="0" name=""/>
        <dsp:cNvSpPr/>
      </dsp:nvSpPr>
      <dsp:spPr>
        <a:xfrm>
          <a:off x="438340" y="1336946"/>
          <a:ext cx="613676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1955" tIns="0" rIns="2319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Soy Vs Placebo</a:t>
          </a:r>
        </a:p>
      </dsp:txBody>
      <dsp:txXfrm>
        <a:off x="461397" y="1360003"/>
        <a:ext cx="6090653" cy="426206"/>
      </dsp:txXfrm>
    </dsp:sp>
    <dsp:sp modelId="{9FF40691-7A62-4429-9C13-4AB978DCD08D}">
      <dsp:nvSpPr>
        <dsp:cNvPr id="0" name=""/>
        <dsp:cNvSpPr/>
      </dsp:nvSpPr>
      <dsp:spPr>
        <a:xfrm>
          <a:off x="0" y="2576066"/>
          <a:ext cx="876681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94370-766C-400E-A7A6-28D3282AF924}">
      <dsp:nvSpPr>
        <dsp:cNvPr id="0" name=""/>
        <dsp:cNvSpPr/>
      </dsp:nvSpPr>
      <dsp:spPr>
        <a:xfrm>
          <a:off x="438340" y="2339906"/>
          <a:ext cx="613676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1955" tIns="0" rIns="2319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Lycopene –no reduction</a:t>
          </a:r>
        </a:p>
      </dsp:txBody>
      <dsp:txXfrm>
        <a:off x="461397" y="2362963"/>
        <a:ext cx="6090653" cy="426206"/>
      </dsp:txXfrm>
    </dsp:sp>
    <dsp:sp modelId="{5B3BEC34-597C-4700-9AAD-628873083395}">
      <dsp:nvSpPr>
        <dsp:cNvPr id="0" name=""/>
        <dsp:cNvSpPr/>
      </dsp:nvSpPr>
      <dsp:spPr>
        <a:xfrm>
          <a:off x="0" y="3301826"/>
          <a:ext cx="8766810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0402" tIns="333248" rIns="68040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Men with previous biopsies and HGPIN showed a reduction in the progression to prostate cancer from 53% to 11%.</a:t>
          </a:r>
        </a:p>
      </dsp:txBody>
      <dsp:txXfrm>
        <a:off x="0" y="3301826"/>
        <a:ext cx="8766810" cy="907200"/>
      </dsp:txXfrm>
    </dsp:sp>
    <dsp:sp modelId="{1FE5FCF3-7A1F-4E20-BD0E-33ED99B61B56}">
      <dsp:nvSpPr>
        <dsp:cNvPr id="0" name=""/>
        <dsp:cNvSpPr/>
      </dsp:nvSpPr>
      <dsp:spPr>
        <a:xfrm>
          <a:off x="438340" y="3065666"/>
          <a:ext cx="613676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1955" tIns="0" rIns="2319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Green tea Catechins (600mg PO Q day)</a:t>
          </a:r>
        </a:p>
      </dsp:txBody>
      <dsp:txXfrm>
        <a:off x="461397" y="3088723"/>
        <a:ext cx="6090653" cy="4262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8A7FAE-C82D-4E2C-A106-C016FDF757F4}">
      <dsp:nvSpPr>
        <dsp:cNvPr id="0" name=""/>
        <dsp:cNvSpPr/>
      </dsp:nvSpPr>
      <dsp:spPr>
        <a:xfrm rot="5400000">
          <a:off x="4818760" y="-1601129"/>
          <a:ext cx="1710183" cy="5340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/>
            <a:t>Used clinically in 1987, FDA approved in 1994</a:t>
          </a:r>
        </a:p>
      </dsp:txBody>
      <dsp:txXfrm rot="-5400000">
        <a:off x="3003804" y="297311"/>
        <a:ext cx="5256612" cy="1543215"/>
      </dsp:txXfrm>
    </dsp:sp>
    <dsp:sp modelId="{12188890-E636-4B5D-81CD-578A19272C87}">
      <dsp:nvSpPr>
        <dsp:cNvPr id="0" name=""/>
        <dsp:cNvSpPr/>
      </dsp:nvSpPr>
      <dsp:spPr>
        <a:xfrm>
          <a:off x="0" y="53"/>
          <a:ext cx="3003804" cy="21377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Prostate Specific Antigen (PSA)</a:t>
          </a:r>
        </a:p>
      </dsp:txBody>
      <dsp:txXfrm>
        <a:off x="104355" y="104408"/>
        <a:ext cx="2795094" cy="1929019"/>
      </dsp:txXfrm>
    </dsp:sp>
    <dsp:sp modelId="{CB208FA3-8118-4138-B80C-FBEAB100FC0B}">
      <dsp:nvSpPr>
        <dsp:cNvPr id="0" name=""/>
        <dsp:cNvSpPr/>
      </dsp:nvSpPr>
      <dsp:spPr>
        <a:xfrm rot="5400000">
          <a:off x="4818760" y="643485"/>
          <a:ext cx="1710183" cy="53400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/>
            <a:t>A DRE alone can miss 58% of cancers. </a:t>
          </a:r>
        </a:p>
      </dsp:txBody>
      <dsp:txXfrm rot="-5400000">
        <a:off x="3003804" y="2541925"/>
        <a:ext cx="5256612" cy="1543215"/>
      </dsp:txXfrm>
    </dsp:sp>
    <dsp:sp modelId="{8CBA5233-B71B-483A-BE9C-CBD0629F0C8F}">
      <dsp:nvSpPr>
        <dsp:cNvPr id="0" name=""/>
        <dsp:cNvSpPr/>
      </dsp:nvSpPr>
      <dsp:spPr>
        <a:xfrm>
          <a:off x="0" y="2244669"/>
          <a:ext cx="3003804" cy="21377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Digital Rectal Exam ( DRE)</a:t>
          </a:r>
        </a:p>
      </dsp:txBody>
      <dsp:txXfrm>
        <a:off x="104355" y="2349024"/>
        <a:ext cx="2795094" cy="19290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A4715-152B-4E46-BE50-AB01F9F0D3BB}">
      <dsp:nvSpPr>
        <dsp:cNvPr id="0" name=""/>
        <dsp:cNvSpPr/>
      </dsp:nvSpPr>
      <dsp:spPr>
        <a:xfrm>
          <a:off x="0" y="1859"/>
          <a:ext cx="8572500" cy="94249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BE889-D6CA-44A3-B5FF-5004CE3559D9}">
      <dsp:nvSpPr>
        <dsp:cNvPr id="0" name=""/>
        <dsp:cNvSpPr/>
      </dsp:nvSpPr>
      <dsp:spPr>
        <a:xfrm>
          <a:off x="285104" y="213920"/>
          <a:ext cx="518371" cy="5183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AA593-FEDF-41EB-81AC-FFAFAF522217}">
      <dsp:nvSpPr>
        <dsp:cNvPr id="0" name=""/>
        <dsp:cNvSpPr/>
      </dsp:nvSpPr>
      <dsp:spPr>
        <a:xfrm>
          <a:off x="1088579" y="1859"/>
          <a:ext cx="7483920" cy="942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47" tIns="99747" rIns="99747" bIns="997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Active surveillance</a:t>
          </a:r>
        </a:p>
      </dsp:txBody>
      <dsp:txXfrm>
        <a:off x="1088579" y="1859"/>
        <a:ext cx="7483920" cy="942492"/>
      </dsp:txXfrm>
    </dsp:sp>
    <dsp:sp modelId="{593CB682-2716-4BD5-A408-D24D946890DD}">
      <dsp:nvSpPr>
        <dsp:cNvPr id="0" name=""/>
        <dsp:cNvSpPr/>
      </dsp:nvSpPr>
      <dsp:spPr>
        <a:xfrm>
          <a:off x="0" y="1179975"/>
          <a:ext cx="8572500" cy="94249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1A94BD-E091-4F48-A0F6-7187E6D00144}">
      <dsp:nvSpPr>
        <dsp:cNvPr id="0" name=""/>
        <dsp:cNvSpPr/>
      </dsp:nvSpPr>
      <dsp:spPr>
        <a:xfrm>
          <a:off x="285104" y="1392036"/>
          <a:ext cx="518371" cy="5183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F8238-D728-45DC-BCB7-A748377A8DAA}">
      <dsp:nvSpPr>
        <dsp:cNvPr id="0" name=""/>
        <dsp:cNvSpPr/>
      </dsp:nvSpPr>
      <dsp:spPr>
        <a:xfrm>
          <a:off x="1088579" y="1179975"/>
          <a:ext cx="7483920" cy="942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47" tIns="99747" rIns="99747" bIns="997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Surgery – open vs robotic prostatectomy</a:t>
          </a:r>
        </a:p>
      </dsp:txBody>
      <dsp:txXfrm>
        <a:off x="1088579" y="1179975"/>
        <a:ext cx="7483920" cy="942492"/>
      </dsp:txXfrm>
    </dsp:sp>
    <dsp:sp modelId="{7D7D3096-050E-46BC-978A-2B951580FC89}">
      <dsp:nvSpPr>
        <dsp:cNvPr id="0" name=""/>
        <dsp:cNvSpPr/>
      </dsp:nvSpPr>
      <dsp:spPr>
        <a:xfrm>
          <a:off x="0" y="2358091"/>
          <a:ext cx="8572500" cy="94249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455D1B-EA55-4F08-86D7-7FD041951060}">
      <dsp:nvSpPr>
        <dsp:cNvPr id="0" name=""/>
        <dsp:cNvSpPr/>
      </dsp:nvSpPr>
      <dsp:spPr>
        <a:xfrm>
          <a:off x="285104" y="2570152"/>
          <a:ext cx="518371" cy="5183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862AC-CAF0-430A-A0FD-46346FEF768E}">
      <dsp:nvSpPr>
        <dsp:cNvPr id="0" name=""/>
        <dsp:cNvSpPr/>
      </dsp:nvSpPr>
      <dsp:spPr>
        <a:xfrm>
          <a:off x="1088579" y="2358091"/>
          <a:ext cx="3857625" cy="942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47" tIns="99747" rIns="99747" bIns="997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Radiation</a:t>
          </a:r>
        </a:p>
      </dsp:txBody>
      <dsp:txXfrm>
        <a:off x="1088579" y="2358091"/>
        <a:ext cx="3857625" cy="942492"/>
      </dsp:txXfrm>
    </dsp:sp>
    <dsp:sp modelId="{3DBE06C1-1833-42ED-83E6-4EBEEFD2900C}">
      <dsp:nvSpPr>
        <dsp:cNvPr id="0" name=""/>
        <dsp:cNvSpPr/>
      </dsp:nvSpPr>
      <dsp:spPr>
        <a:xfrm>
          <a:off x="4946204" y="2358091"/>
          <a:ext cx="3626295" cy="942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47" tIns="99747" rIns="99747" bIns="99747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Brachytherapy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External beam radiation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Other forms such as proton beam and cyberknife</a:t>
          </a:r>
        </a:p>
      </dsp:txBody>
      <dsp:txXfrm>
        <a:off x="4946204" y="2358091"/>
        <a:ext cx="3626295" cy="942492"/>
      </dsp:txXfrm>
    </dsp:sp>
    <dsp:sp modelId="{A48BF8FC-32D7-45DA-AC3C-44744F78D309}">
      <dsp:nvSpPr>
        <dsp:cNvPr id="0" name=""/>
        <dsp:cNvSpPr/>
      </dsp:nvSpPr>
      <dsp:spPr>
        <a:xfrm>
          <a:off x="0" y="3536207"/>
          <a:ext cx="8572500" cy="94249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30F34E-F7F7-49E8-AD5D-EE117A500147}">
      <dsp:nvSpPr>
        <dsp:cNvPr id="0" name=""/>
        <dsp:cNvSpPr/>
      </dsp:nvSpPr>
      <dsp:spPr>
        <a:xfrm>
          <a:off x="285104" y="3748268"/>
          <a:ext cx="518371" cy="5183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CACCC-95EB-4634-BED2-E2375F70F1AA}">
      <dsp:nvSpPr>
        <dsp:cNvPr id="0" name=""/>
        <dsp:cNvSpPr/>
      </dsp:nvSpPr>
      <dsp:spPr>
        <a:xfrm>
          <a:off x="1088579" y="3536207"/>
          <a:ext cx="7483920" cy="942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47" tIns="99747" rIns="99747" bIns="997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Ablation treatments</a:t>
          </a:r>
        </a:p>
      </dsp:txBody>
      <dsp:txXfrm>
        <a:off x="1088579" y="3536207"/>
        <a:ext cx="7483920" cy="9424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A52A82-D36F-4278-AE59-C3E99DB698CA}">
      <dsp:nvSpPr>
        <dsp:cNvPr id="0" name=""/>
        <dsp:cNvSpPr/>
      </dsp:nvSpPr>
      <dsp:spPr>
        <a:xfrm>
          <a:off x="0" y="700230"/>
          <a:ext cx="8549640" cy="129273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F1875-1BAD-4AEA-B855-15ED0417076B}">
      <dsp:nvSpPr>
        <dsp:cNvPr id="0" name=""/>
        <dsp:cNvSpPr/>
      </dsp:nvSpPr>
      <dsp:spPr>
        <a:xfrm>
          <a:off x="391051" y="991095"/>
          <a:ext cx="711003" cy="7110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3F9D7-8CC6-4B4B-86B6-BE58C83CDEB5}">
      <dsp:nvSpPr>
        <dsp:cNvPr id="0" name=""/>
        <dsp:cNvSpPr/>
      </dsp:nvSpPr>
      <dsp:spPr>
        <a:xfrm>
          <a:off x="1493106" y="700230"/>
          <a:ext cx="7056533" cy="1292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14" tIns="136814" rIns="136814" bIns="1368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For patients with low grade cancers and a small amount of cancer on their biopsy</a:t>
          </a:r>
        </a:p>
      </dsp:txBody>
      <dsp:txXfrm>
        <a:off x="1493106" y="700230"/>
        <a:ext cx="7056533" cy="1292733"/>
      </dsp:txXfrm>
    </dsp:sp>
    <dsp:sp modelId="{4B1CB3ED-C534-42F3-AA8E-9CEDDAA0CC2D}">
      <dsp:nvSpPr>
        <dsp:cNvPr id="0" name=""/>
        <dsp:cNvSpPr/>
      </dsp:nvSpPr>
      <dsp:spPr>
        <a:xfrm>
          <a:off x="0" y="2316146"/>
          <a:ext cx="8549640" cy="129273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3C459-2F12-4648-8465-238B08F139A1}">
      <dsp:nvSpPr>
        <dsp:cNvPr id="0" name=""/>
        <dsp:cNvSpPr/>
      </dsp:nvSpPr>
      <dsp:spPr>
        <a:xfrm>
          <a:off x="391051" y="2607011"/>
          <a:ext cx="711003" cy="7110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4389A-5381-44B8-8B9D-5143D7172FB0}">
      <dsp:nvSpPr>
        <dsp:cNvPr id="0" name=""/>
        <dsp:cNvSpPr/>
      </dsp:nvSpPr>
      <dsp:spPr>
        <a:xfrm>
          <a:off x="1493106" y="2316146"/>
          <a:ext cx="3847338" cy="1292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14" tIns="136814" rIns="136814" bIns="1368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Involves active monitoring of the cancer with scheduled tests to ensure that the cancer does not progress</a:t>
          </a:r>
        </a:p>
      </dsp:txBody>
      <dsp:txXfrm>
        <a:off x="1493106" y="2316146"/>
        <a:ext cx="3847338" cy="1292733"/>
      </dsp:txXfrm>
    </dsp:sp>
    <dsp:sp modelId="{4DE4BB55-17C2-45B0-8005-457ADCD627DE}">
      <dsp:nvSpPr>
        <dsp:cNvPr id="0" name=""/>
        <dsp:cNvSpPr/>
      </dsp:nvSpPr>
      <dsp:spPr>
        <a:xfrm>
          <a:off x="5340444" y="2316146"/>
          <a:ext cx="3209195" cy="1292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14" tIns="136814" rIns="136814" bIns="13681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Genetic testing of the prostate biopsy samples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PSA in 6mos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MR Fusion biopsy at one year</a:t>
          </a:r>
        </a:p>
      </dsp:txBody>
      <dsp:txXfrm>
        <a:off x="5340444" y="2316146"/>
        <a:ext cx="3209195" cy="1292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34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2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6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5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4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0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7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7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7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0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6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43631-618B-6044-AE83-79B290FEF920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3051A-B30E-DC4D-8C28-8A39F665B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6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mc/articles/PMC1028132/" TargetMode="External"/><Relationship Id="rId3" Type="http://schemas.openxmlformats.org/officeDocument/2006/relationships/hyperlink" Target="http://www.amcp.org/JMCP/2014/February/17595/1033.html" TargetMode="External"/><Relationship Id="rId7" Type="http://schemas.openxmlformats.org/officeDocument/2006/relationships/hyperlink" Target="http://www.ncbi.nlm.nih.gov/pubmed/9764638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jurology.com/article/S0022-5347(09)02093-X/fulltext" TargetMode="External"/><Relationship Id="rId5" Type="http://schemas.openxmlformats.org/officeDocument/2006/relationships/hyperlink" Target="http://www.ncbi.nlm.nih.gov/pubmed/17049716" TargetMode="External"/><Relationship Id="rId4" Type="http://schemas.openxmlformats.org/officeDocument/2006/relationships/hyperlink" Target="http://www.jurology.com/article/S0022-5347(06)01707-1/fulltext" TargetMode="External"/><Relationship Id="rId9" Type="http://schemas.openxmlformats.org/officeDocument/2006/relationships/hyperlink" Target="https://www.fda.gov/medical-devices/implants-an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E2FCA9-4AE5-CC41-B5A3-460D9FD78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924419"/>
            <a:ext cx="6858000" cy="124182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Urologic Health As We 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597584-2FF7-CA4B-A924-F39E78D5CF23}"/>
              </a:ext>
            </a:extLst>
          </p:cNvPr>
          <p:cNvSpPr txBox="1">
            <a:spLocks/>
          </p:cNvSpPr>
          <p:nvPr/>
        </p:nvSpPr>
        <p:spPr>
          <a:xfrm>
            <a:off x="628650" y="86833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Urology 101:</a:t>
            </a:r>
          </a:p>
        </p:txBody>
      </p:sp>
    </p:spTree>
    <p:extLst>
      <p:ext uri="{BB962C8B-B14F-4D97-AF65-F5344CB8AC3E}">
        <p14:creationId xmlns:p14="http://schemas.microsoft.com/office/powerpoint/2010/main" val="342470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752327"/>
            <a:ext cx="85755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60% of women will experience symptomatic UTIs in their lifetime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12% of men will experience a UTI in their lifetime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40% will have another episode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20-50% of these women will have multiple recurrent UTIs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$2.6 billion spent per year in US alone for the evaluation and management of UTIs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94419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Surveillance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6C5A05F-30DC-B520-7E06-6DC915BAA0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359264"/>
              </p:ext>
            </p:extLst>
          </p:nvPr>
        </p:nvGraphicFramePr>
        <p:xfrm>
          <a:off x="251460" y="1577341"/>
          <a:ext cx="8549640" cy="4309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58776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Prostatectomy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74265-7739-BCC1-A28B-2CED87CAD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497580" cy="4351338"/>
          </a:xfrm>
        </p:spPr>
        <p:txBody>
          <a:bodyPr/>
          <a:lstStyle/>
          <a:p>
            <a:r>
              <a:rPr lang="en-US" dirty="0"/>
              <a:t>Complete removal of the prostate and the seminal vesicles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A78503-E728-9A52-B909-FA5A1D00A4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00300" y="3024775"/>
            <a:ext cx="6429758" cy="3220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9519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Brachytherapy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01496-AE8B-16AA-56D5-5A344ED15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646170" cy="4351338"/>
          </a:xfrm>
        </p:spPr>
        <p:txBody>
          <a:bodyPr/>
          <a:lstStyle/>
          <a:p>
            <a:r>
              <a:rPr lang="en-US" dirty="0"/>
              <a:t>Radioactive seeds are implanted into the prostate and emit radiation in a targeted area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C93D4E-63A7-35BC-1D28-37F605234D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1240867"/>
            <a:ext cx="3518416" cy="5322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92393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Beam Radiation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72E9DF-9A69-7839-579C-545EE7D96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6370" y="1825625"/>
            <a:ext cx="3268980" cy="4351338"/>
          </a:xfrm>
        </p:spPr>
        <p:txBody>
          <a:bodyPr/>
          <a:lstStyle/>
          <a:p>
            <a:r>
              <a:rPr lang="en-US" dirty="0"/>
              <a:t>Uses a special radiation machine to deliver high energy rays to the prostate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9C8F33-FD1A-E890-5183-087696995F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297181" y="1716981"/>
            <a:ext cx="4949190" cy="3798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02773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8AD0CE-8CA2-3ED7-E6F4-4578ADDA3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6688"/>
            <a:ext cx="7772400" cy="315245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It’s Important To Have An Informed Discussion With Your Doctor About Screening</a:t>
            </a:r>
          </a:p>
        </p:txBody>
      </p:sp>
      <p:pic>
        <p:nvPicPr>
          <p:cNvPr id="2" name="Picture 1" descr="Analysing medical x-ray results">
            <a:extLst>
              <a:ext uri="{FF2B5EF4-FFF2-40B4-BE49-F238E27FC236}">
                <a16:creationId xmlns:a16="http://schemas.microsoft.com/office/drawing/2014/main" id="{4A399BB9-4B6A-E6DD-94E7-4C96497F6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82" b="4826"/>
          <a:stretch/>
        </p:blipFill>
        <p:spPr>
          <a:xfrm>
            <a:off x="533411" y="3348989"/>
            <a:ext cx="8077177" cy="33423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43119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853087A0-498D-84EF-33D8-0A3E6016D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"/>
          <a:stretch/>
        </p:blipFill>
        <p:spPr>
          <a:xfrm>
            <a:off x="21" y="1277954"/>
            <a:ext cx="9168009" cy="51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545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 - RUTI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A366DCEE-828A-E9EE-3EB6-D1D9866A0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 err="1"/>
              <a:t>Omli</a:t>
            </a:r>
            <a:r>
              <a:rPr lang="en-US" dirty="0"/>
              <a:t> R, </a:t>
            </a:r>
            <a:r>
              <a:rPr lang="en-US" dirty="0" err="1"/>
              <a:t>Skotnes</a:t>
            </a:r>
            <a:r>
              <a:rPr lang="en-US" dirty="0"/>
              <a:t> LH, </a:t>
            </a:r>
            <a:r>
              <a:rPr lang="en-US" dirty="0" err="1"/>
              <a:t>Mykletun</a:t>
            </a:r>
            <a:r>
              <a:rPr lang="en-US" dirty="0"/>
              <a:t> A et al: Residual urine as a risk factor for lower urinary tract infection: a 1-year </a:t>
            </a:r>
            <a:r>
              <a:rPr lang="en-US" dirty="0" err="1"/>
              <a:t>followup</a:t>
            </a:r>
            <a:r>
              <a:rPr lang="en-US" dirty="0"/>
              <a:t> study in nursing homes. J Am </a:t>
            </a:r>
            <a:r>
              <a:rPr lang="en-US" dirty="0" err="1"/>
              <a:t>Geriatr</a:t>
            </a:r>
            <a:r>
              <a:rPr lang="en-US" dirty="0"/>
              <a:t> Soc 2008; 56: 871. </a:t>
            </a:r>
          </a:p>
          <a:p>
            <a:r>
              <a:rPr lang="en-US" dirty="0"/>
              <a:t>Arnold JJ, </a:t>
            </a:r>
            <a:r>
              <a:rPr lang="en-US" dirty="0" err="1"/>
              <a:t>Hehn</a:t>
            </a:r>
            <a:r>
              <a:rPr lang="en-US" dirty="0"/>
              <a:t> LE and Klein DA: Common questions about recurrent urinary tract infections in women. Am Fam Physician 2016; 93: 560.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361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08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 - BPH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C83A30-2444-768D-C629-C90B61AEA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023225" cy="4351338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Wei, J. T., Calhoun, E., Jacobsen, S. J.: Urologic diseases in America project: benign prostatic hyperplasia. J </a:t>
            </a:r>
            <a:r>
              <a:rPr lang="en-US" sz="2800" dirty="0" err="1"/>
              <a:t>Urol</a:t>
            </a:r>
            <a:r>
              <a:rPr lang="en-US" sz="2800" dirty="0"/>
              <a:t>, 173: 1256, 2005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Kupelian</a:t>
            </a:r>
            <a:r>
              <a:rPr lang="en-US" sz="2800" dirty="0"/>
              <a:t>, V., Wei, J. T., O'Leary, M. P. et al.: Prevalence of lower urinary tract symptoms and effect on quality of life in a racially and ethnically diverse random sample - The Boston Area Community Health (BACH) Survey. Archives of Internal Medicine, 166: 2381, 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Boyle, P., Robertson, C., </a:t>
            </a:r>
            <a:r>
              <a:rPr lang="en-US" sz="2800" dirty="0" err="1"/>
              <a:t>Mazzetta</a:t>
            </a:r>
            <a:r>
              <a:rPr lang="en-US" sz="2800" dirty="0"/>
              <a:t>, C. et al.: The prevalence of lower urinary tract symptoms in men and women in four </a:t>
            </a:r>
            <a:r>
              <a:rPr lang="en-US" sz="2800" dirty="0" err="1"/>
              <a:t>centres</a:t>
            </a:r>
            <a:r>
              <a:rPr lang="en-US" sz="2800" dirty="0"/>
              <a:t>. The </a:t>
            </a:r>
            <a:r>
              <a:rPr lang="en-US" sz="2800" dirty="0" err="1"/>
              <a:t>UrEpik</a:t>
            </a:r>
            <a:r>
              <a:rPr lang="en-US" sz="2800" dirty="0"/>
              <a:t> study. BJU Int, 92: 409, 2003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Barry, M. J., </a:t>
            </a:r>
            <a:r>
              <a:rPr lang="en-US" sz="2800" dirty="0" err="1"/>
              <a:t>Meleth</a:t>
            </a:r>
            <a:r>
              <a:rPr lang="en-US" sz="2800" dirty="0"/>
              <a:t>, S., Lee, J. Y. et al.: Effect of increasing doses of saw palmetto extract on lower urinary tract symptoms: a randomized trial. Jama, 306: 1344,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. AUA BPH Guidelines 2003, 2010,2020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7. Jan </a:t>
            </a:r>
            <a:r>
              <a:rPr lang="en-US" sz="2800" dirty="0" err="1"/>
              <a:t>Teper</a:t>
            </a:r>
            <a:r>
              <a:rPr lang="en-US" sz="2800" dirty="0"/>
              <a:t>, Cent Eur J </a:t>
            </a:r>
            <a:r>
              <a:rPr lang="en-US" sz="2800" dirty="0" err="1"/>
              <a:t>Urol</a:t>
            </a:r>
            <a:r>
              <a:rPr lang="en-US" sz="2800" dirty="0"/>
              <a:t> 2011;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8. </a:t>
            </a:r>
            <a:r>
              <a:rPr lang="en-US" sz="2800" dirty="0" err="1"/>
              <a:t>Traish</a:t>
            </a:r>
            <a:r>
              <a:rPr lang="en-US" sz="2800" dirty="0"/>
              <a:t>, J Sex Med 2015;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9. </a:t>
            </a:r>
            <a:r>
              <a:rPr lang="en-US" sz="2800" dirty="0" err="1"/>
              <a:t>Marihart</a:t>
            </a:r>
            <a:r>
              <a:rPr lang="en-US" sz="2800" dirty="0"/>
              <a:t> al. Rev </a:t>
            </a:r>
            <a:r>
              <a:rPr lang="en-US" sz="2800" dirty="0" err="1"/>
              <a:t>Urol</a:t>
            </a:r>
            <a:r>
              <a:rPr lang="en-US" sz="2800" dirty="0"/>
              <a:t> 2005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Tubaro</a:t>
            </a:r>
            <a:r>
              <a:rPr lang="en-US" sz="2800" dirty="0"/>
              <a:t>, Drugs Aging 2003; 20 (3): 185-195; 2. De Nunzio, J </a:t>
            </a:r>
            <a:r>
              <a:rPr lang="en-US" sz="2800" dirty="0" err="1"/>
              <a:t>Urol</a:t>
            </a:r>
            <a:r>
              <a:rPr lang="en-US" sz="2800" dirty="0"/>
              <a:t> 2003 Feb. 169: 535-539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NeoTract</a:t>
            </a:r>
            <a:r>
              <a:rPr lang="en-US" sz="2800" dirty="0"/>
              <a:t> Market Model 2019-21 for Investors 1-11-19 based on IQVIA data;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Flanigan, J </a:t>
            </a:r>
            <a:r>
              <a:rPr lang="en-US" sz="2800" dirty="0" err="1"/>
              <a:t>Urol</a:t>
            </a:r>
            <a:r>
              <a:rPr lang="en-US" sz="2800" dirty="0"/>
              <a:t> 1998 July; 160: 12-17;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 Nunzio, J </a:t>
            </a:r>
            <a:r>
              <a:rPr lang="en-US" sz="2800" dirty="0" err="1"/>
              <a:t>Urol</a:t>
            </a:r>
            <a:r>
              <a:rPr lang="en-US" sz="2800" dirty="0"/>
              <a:t> 2003 Feb; 169: 535-539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873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08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 - Incontinence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8096C2-1CD3-0078-77EB-AD5D4F01E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20" y="1577340"/>
            <a:ext cx="8561070" cy="4903470"/>
          </a:xfrm>
        </p:spPr>
        <p:txBody>
          <a:bodyPr>
            <a:normAutofit fontScale="47500" lnSpcReduction="20000"/>
          </a:bodyPr>
          <a:lstStyle/>
          <a:p>
            <a:r>
              <a:rPr lang="en-US" sz="1800" dirty="0"/>
              <a:t>Dooley Y, Kenton K, Cao G, et al.  Urinary Incontinence Prevalence: Results from the National Health and Nutrition Examination Survey. Journal</a:t>
            </a:r>
          </a:p>
          <a:p>
            <a:pPr algn="l"/>
            <a:r>
              <a:rPr lang="en-US" b="0" i="0" u="sng" strike="noStrike" dirty="0">
                <a:solidFill>
                  <a:schemeClr val="tx1"/>
                </a:solidFill>
                <a:effectLst/>
                <a:latin typeface="FrutigerNeueW01-Regula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Coyne, K. S., Wein, A., Nicholson, S. et al.: Economic burden of urgency urinary incontinence in the United States: a systematic review. J </a:t>
            </a:r>
            <a:r>
              <a:rPr lang="en-US" b="0" i="0" u="sng" strike="noStrike" dirty="0" err="1">
                <a:solidFill>
                  <a:schemeClr val="tx1"/>
                </a:solidFill>
                <a:effectLst/>
                <a:latin typeface="FrutigerNeueW01-Regula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Manag</a:t>
            </a:r>
            <a:r>
              <a:rPr lang="en-US" b="0" i="0" u="sng" strike="noStrike" dirty="0">
                <a:solidFill>
                  <a:schemeClr val="tx1"/>
                </a:solidFill>
                <a:effectLst/>
                <a:latin typeface="FrutigerNeueW01-Regula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Care Pharm, 20: 130, 2014</a:t>
            </a:r>
          </a:p>
          <a:p>
            <a:r>
              <a:rPr lang="en-US" b="0" i="0" u="sng" strike="noStrike" dirty="0">
                <a:solidFill>
                  <a:schemeClr val="tx1"/>
                </a:solidFill>
                <a:effectLst/>
                <a:latin typeface="FrutigerNeueW01-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Anger, J. T., </a:t>
            </a:r>
            <a:r>
              <a:rPr lang="en-US" b="0" i="0" u="sng" strike="noStrike" dirty="0" err="1">
                <a:solidFill>
                  <a:schemeClr val="tx1"/>
                </a:solidFill>
                <a:effectLst/>
                <a:latin typeface="FrutigerNeueW01-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Saigal</a:t>
            </a:r>
            <a:r>
              <a:rPr lang="en-US" b="0" i="0" u="sng" strike="noStrike" dirty="0">
                <a:solidFill>
                  <a:schemeClr val="tx1"/>
                </a:solidFill>
                <a:effectLst/>
                <a:latin typeface="FrutigerNeueW01-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C. S., </a:t>
            </a:r>
            <a:r>
              <a:rPr lang="en-US" b="0" i="0" u="sng" strike="noStrike" dirty="0" err="1">
                <a:solidFill>
                  <a:schemeClr val="tx1"/>
                </a:solidFill>
                <a:effectLst/>
                <a:latin typeface="FrutigerNeueW01-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Stothers</a:t>
            </a:r>
            <a:r>
              <a:rPr lang="en-US" b="0" i="0" u="sng" strike="noStrike" dirty="0">
                <a:solidFill>
                  <a:schemeClr val="tx1"/>
                </a:solidFill>
                <a:effectLst/>
                <a:latin typeface="FrutigerNeueW01-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L. et al.: The prevalence of urinary incontinence among community dwelling men: results from the National Health and Nutrition </a:t>
            </a:r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Examination survey. J </a:t>
            </a:r>
            <a:r>
              <a:rPr lang="en-US" b="0" i="0" strike="noStrike" dirty="0" err="1">
                <a:solidFill>
                  <a:schemeClr val="tx1"/>
                </a:solidFill>
                <a:effectLst/>
                <a:latin typeface="FrutigerNeueW01-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Urol</a:t>
            </a:r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176: 2103, 2006</a:t>
            </a:r>
          </a:p>
          <a:p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Irwin, D. E., Milsom, I., </a:t>
            </a:r>
            <a:r>
              <a:rPr lang="en-US" b="0" i="0" strike="noStrike" dirty="0" err="1">
                <a:solidFill>
                  <a:schemeClr val="tx1"/>
                </a:solidFill>
                <a:effectLst/>
                <a:latin typeface="FrutigerNeueW01-Regula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Hunskaar</a:t>
            </a:r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S. et al.: Population-based survey of urinary incontinence, overactive bladder, and other lower urinary tract symptoms in five countries: results of the EPIC study. Eur </a:t>
            </a:r>
            <a:r>
              <a:rPr lang="en-US" b="0" i="0" strike="noStrike" dirty="0" err="1">
                <a:solidFill>
                  <a:schemeClr val="tx1"/>
                </a:solidFill>
                <a:effectLst/>
                <a:latin typeface="FrutigerNeueW01-Regula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Urol</a:t>
            </a:r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50: 1306, 2006</a:t>
            </a:r>
          </a:p>
          <a:p>
            <a:r>
              <a:rPr lang="en-US" b="0" i="0" strike="noStrike" dirty="0" err="1">
                <a:solidFill>
                  <a:schemeClr val="tx1"/>
                </a:solidFill>
                <a:effectLst/>
                <a:latin typeface="FrutigerNeueW01-Regula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Subak</a:t>
            </a:r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L. L., Richter, H. E., </a:t>
            </a:r>
            <a:r>
              <a:rPr lang="en-US" b="0" i="0" strike="noStrike" dirty="0" err="1">
                <a:solidFill>
                  <a:schemeClr val="tx1"/>
                </a:solidFill>
                <a:effectLst/>
                <a:latin typeface="FrutigerNeueW01-Regula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Hunskaar</a:t>
            </a:r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S.: Obesity and urinary incontinence: epidemiology and clinical research update. J </a:t>
            </a:r>
            <a:r>
              <a:rPr lang="en-US" b="0" i="0" strike="noStrike" dirty="0" err="1">
                <a:solidFill>
                  <a:schemeClr val="tx1"/>
                </a:solidFill>
                <a:effectLst/>
                <a:latin typeface="FrutigerNeueW01-Regula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Urol</a:t>
            </a:r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182: S2, 2009</a:t>
            </a:r>
          </a:p>
          <a:p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Meyer, S., Schreyer, A., De </a:t>
            </a:r>
            <a:r>
              <a:rPr lang="en-US" b="0" i="0" strike="noStrike" dirty="0" err="1">
                <a:solidFill>
                  <a:schemeClr val="tx1"/>
                </a:solidFill>
                <a:effectLst/>
                <a:latin typeface="FrutigerNeueW01-Regula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Grandi</a:t>
            </a:r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P. et al.: The effects of birth on urinary continence mechanisms and other pelvic-floor characteristics. </a:t>
            </a:r>
            <a:r>
              <a:rPr lang="en-US" b="0" i="0" strike="noStrike" dirty="0" err="1">
                <a:solidFill>
                  <a:schemeClr val="tx1"/>
                </a:solidFill>
                <a:effectLst/>
                <a:latin typeface="FrutigerNeueW01-Regula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Obstet</a:t>
            </a:r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0" i="0" strike="noStrike" dirty="0" err="1">
                <a:solidFill>
                  <a:schemeClr val="tx1"/>
                </a:solidFill>
                <a:effectLst/>
                <a:latin typeface="FrutigerNeueW01-Regula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Gynecol</a:t>
            </a:r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92: 613, 1998</a:t>
            </a:r>
          </a:p>
          <a:p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Snooks, S. J., Barnes, P. R., Swash, M.: Damage to the innervation of the voluntary anal and periurethral sphincter musculature in incontinence: an electrophysiological study. J Neurol </a:t>
            </a:r>
            <a:r>
              <a:rPr lang="en-US" b="0" i="0" strike="noStrike" dirty="0" err="1">
                <a:solidFill>
                  <a:schemeClr val="tx1"/>
                </a:solidFill>
                <a:effectLst/>
                <a:latin typeface="FrutigerNeueW01-Regula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Neurosurg</a:t>
            </a:r>
            <a:r>
              <a:rPr lang="en-US" b="0" i="0" strike="noStrike" dirty="0">
                <a:solidFill>
                  <a:schemeClr val="tx1"/>
                </a:solidFill>
                <a:effectLst/>
                <a:latin typeface="FrutigerNeueW01-Regular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Psychiatry, 47: 1269, 1984</a:t>
            </a:r>
          </a:p>
          <a:p>
            <a:r>
              <a:rPr lang="en-US" dirty="0">
                <a:solidFill>
                  <a:schemeClr val="tx1"/>
                </a:solidFill>
                <a:latin typeface="FrutigerNeueW01-Regular"/>
              </a:rPr>
              <a:t>Cohn J. Urinary Incontinence: Etiology, </a:t>
            </a:r>
            <a:r>
              <a:rPr lang="en-US" dirty="0" err="1">
                <a:solidFill>
                  <a:schemeClr val="tx1"/>
                </a:solidFill>
                <a:latin typeface="FrutigerNeueW01-Regular"/>
              </a:rPr>
              <a:t>patholophysiology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. AUA University Core Curriculum. 2020 December 22.</a:t>
            </a:r>
          </a:p>
          <a:p>
            <a:r>
              <a:rPr lang="en-US" dirty="0">
                <a:solidFill>
                  <a:schemeClr val="tx1"/>
                </a:solidFill>
                <a:latin typeface="FrutigerNeueW01-Regular"/>
              </a:rPr>
              <a:t>Wu JM, Matthews CA, Conover MM et al: Lifetime risk of stress urinary incontinence or pelvic organ prolapse surgery. </a:t>
            </a:r>
            <a:r>
              <a:rPr lang="en-US" dirty="0" err="1">
                <a:solidFill>
                  <a:schemeClr val="tx1"/>
                </a:solidFill>
                <a:latin typeface="FrutigerNeueW01-Regular"/>
              </a:rPr>
              <a:t>Obstet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FrutigerNeueW01-Regular"/>
              </a:rPr>
              <a:t>Gynecol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 2014; </a:t>
            </a:r>
            <a:r>
              <a:rPr lang="en-US" b="1" dirty="0">
                <a:solidFill>
                  <a:schemeClr val="tx1"/>
                </a:solidFill>
                <a:latin typeface="FrutigerNeueW01-Regular"/>
              </a:rPr>
              <a:t>123: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 1201.</a:t>
            </a:r>
          </a:p>
          <a:p>
            <a:r>
              <a:rPr lang="en-US" dirty="0" err="1">
                <a:solidFill>
                  <a:schemeClr val="tx1"/>
                </a:solidFill>
                <a:latin typeface="FrutigerNeueW01-Regular"/>
              </a:rPr>
              <a:t>Kobashi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 KC, </a:t>
            </a:r>
            <a:r>
              <a:rPr lang="en-US" dirty="0" err="1">
                <a:solidFill>
                  <a:schemeClr val="tx1"/>
                </a:solidFill>
                <a:latin typeface="FrutigerNeueW01-Regular"/>
              </a:rPr>
              <a:t>Albo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 ME, </a:t>
            </a:r>
            <a:r>
              <a:rPr lang="en-US" dirty="0" err="1">
                <a:solidFill>
                  <a:schemeClr val="tx1"/>
                </a:solidFill>
                <a:latin typeface="FrutigerNeueW01-Regular"/>
              </a:rPr>
              <a:t>Dmochoski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 RR Et al: Surgical treatment of female stress urinary incontinence: AUAU/SUFU Guideline. J </a:t>
            </a:r>
            <a:r>
              <a:rPr lang="en-US" dirty="0" err="1">
                <a:solidFill>
                  <a:schemeClr val="tx1"/>
                </a:solidFill>
                <a:latin typeface="FrutigerNeueW01-Regular"/>
              </a:rPr>
              <a:t>Urol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 2017; </a:t>
            </a:r>
            <a:r>
              <a:rPr lang="en-US" b="1" dirty="0">
                <a:solidFill>
                  <a:schemeClr val="tx1"/>
                </a:solidFill>
                <a:latin typeface="FrutigerNeueW01-Regular"/>
              </a:rPr>
              <a:t>198: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 875</a:t>
            </a:r>
          </a:p>
          <a:p>
            <a:r>
              <a:rPr lang="en-US" dirty="0">
                <a:solidFill>
                  <a:schemeClr val="tx1"/>
                </a:solidFill>
                <a:latin typeface="FrutigerNeueW01-Regular"/>
              </a:rPr>
              <a:t>US Food and Drug Administration: </a:t>
            </a:r>
            <a:r>
              <a:rPr lang="en-US" dirty="0" err="1">
                <a:solidFill>
                  <a:schemeClr val="tx1"/>
                </a:solidFill>
                <a:latin typeface="FrutigerNeueW01-Regular"/>
              </a:rPr>
              <a:t>Urogynecological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 Surgical Mesh Implants 2019.  Available at </a:t>
            </a:r>
            <a:r>
              <a:rPr lang="en-US" dirty="0">
                <a:solidFill>
                  <a:schemeClr val="tx1"/>
                </a:solidFill>
                <a:latin typeface="FrutigerNeueW01-Regular"/>
                <a:hlinkClick r:id="rId9"/>
              </a:rPr>
              <a:t>https://www.fda.gov/medical-devices/implants-and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 prosthetics/</a:t>
            </a:r>
            <a:r>
              <a:rPr lang="en-US" dirty="0" err="1">
                <a:solidFill>
                  <a:schemeClr val="tx1"/>
                </a:solidFill>
                <a:latin typeface="FrutigerNeueW01-Regular"/>
              </a:rPr>
              <a:t>urogy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-</a:t>
            </a:r>
            <a:r>
              <a:rPr lang="en-US" dirty="0" err="1">
                <a:solidFill>
                  <a:schemeClr val="tx1"/>
                </a:solidFill>
                <a:latin typeface="FrutigerNeueW01-Regular"/>
              </a:rPr>
              <a:t>necologic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-surgical-mesh-implants.</a:t>
            </a:r>
          </a:p>
          <a:p>
            <a:r>
              <a:rPr lang="en-US" dirty="0">
                <a:solidFill>
                  <a:schemeClr val="tx1"/>
                </a:solidFill>
                <a:latin typeface="FrutigerNeueW01-Regular"/>
              </a:rPr>
              <a:t>Sung VW, </a:t>
            </a:r>
            <a:r>
              <a:rPr lang="en-US" dirty="0" err="1">
                <a:solidFill>
                  <a:schemeClr val="tx1"/>
                </a:solidFill>
                <a:latin typeface="FrutigerNeueW01-Regular"/>
              </a:rPr>
              <a:t>Borello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-France D, Newman DK et al: Effect of Behavioral and pelvic floor muscle therapy combined with surgery vs surgery along on incontinence symptoms among women with mixed urinary incontinence: the ESTEEM randomized clinical trial. JAMA 2019; </a:t>
            </a:r>
            <a:r>
              <a:rPr lang="en-US" b="1" dirty="0">
                <a:solidFill>
                  <a:schemeClr val="tx1"/>
                </a:solidFill>
                <a:latin typeface="FrutigerNeueW01-Regular"/>
              </a:rPr>
              <a:t>332:</a:t>
            </a:r>
            <a:r>
              <a:rPr lang="en-US" dirty="0">
                <a:solidFill>
                  <a:schemeClr val="tx1"/>
                </a:solidFill>
                <a:latin typeface="FrutigerNeueW01-Regular"/>
              </a:rPr>
              <a:t> 1066</a:t>
            </a:r>
          </a:p>
          <a:p>
            <a:pPr marL="0" indent="0">
              <a:buNone/>
            </a:pPr>
            <a:endParaRPr lang="en-US" b="0" i="0" strike="noStrike" dirty="0">
              <a:solidFill>
                <a:schemeClr val="tx1"/>
              </a:solidFill>
              <a:effectLst/>
              <a:latin typeface="FrutigerNeueW01-Regular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endParaRPr lang="en-US" b="0" i="0" strike="noStrike" dirty="0">
              <a:solidFill>
                <a:schemeClr val="tx1"/>
              </a:solidFill>
              <a:effectLst/>
              <a:latin typeface="FrutigerNeueW01-Regular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endParaRPr lang="en-US" b="0" i="0" u="none" strike="noStrike" dirty="0">
              <a:solidFill>
                <a:srgbClr val="00B0F0"/>
              </a:solidFill>
              <a:effectLst/>
              <a:latin typeface="FrutigerNeueW01-Regular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endParaRPr lang="en-US" b="1" i="0" dirty="0">
              <a:solidFill>
                <a:srgbClr val="000000"/>
              </a:solidFill>
              <a:effectLst/>
              <a:latin typeface="Montserra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3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80010"/>
            <a:ext cx="8538210" cy="9829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Related Changes That Lead To UTI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5AEDB-2CAE-38E8-84F1-0844B3D02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825625"/>
            <a:ext cx="414909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Women</a:t>
            </a:r>
          </a:p>
          <a:p>
            <a:r>
              <a:rPr lang="en-US" dirty="0"/>
              <a:t>Post menopausal Estrogen loss  (25)</a:t>
            </a:r>
          </a:p>
          <a:p>
            <a:r>
              <a:rPr lang="en-US" dirty="0"/>
              <a:t>Declining immunity and anatomical/physiological defenses  (28)</a:t>
            </a:r>
          </a:p>
          <a:p>
            <a:r>
              <a:rPr lang="en-US" dirty="0"/>
              <a:t>Vaginal Prolapse</a:t>
            </a:r>
          </a:p>
          <a:p>
            <a:r>
              <a:rPr lang="en-US" dirty="0"/>
              <a:t>Incomplete emptying</a:t>
            </a:r>
          </a:p>
          <a:p>
            <a:r>
              <a:rPr lang="en-US" dirty="0"/>
              <a:t>Diabetes</a:t>
            </a:r>
          </a:p>
          <a:p>
            <a:r>
              <a:rPr lang="en-US" dirty="0"/>
              <a:t>Kidney Stones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ECDB79-6180-13DC-CC9A-E171E6EC1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0690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Men</a:t>
            </a:r>
          </a:p>
          <a:p>
            <a:r>
              <a:rPr lang="en-US" dirty="0"/>
              <a:t>Enlarging Prostates  (24)</a:t>
            </a:r>
          </a:p>
          <a:p>
            <a:r>
              <a:rPr lang="en-US" dirty="0"/>
              <a:t>Incomplete bladder emptying</a:t>
            </a:r>
          </a:p>
          <a:p>
            <a:r>
              <a:rPr lang="en-US" dirty="0"/>
              <a:t>Declining immunity and anatomical/physiologic defense</a:t>
            </a:r>
          </a:p>
          <a:p>
            <a:r>
              <a:rPr lang="en-US" dirty="0"/>
              <a:t>Diabetes  (32)</a:t>
            </a:r>
          </a:p>
          <a:p>
            <a:r>
              <a:rPr lang="en-US" dirty="0"/>
              <a:t>Kidney Stones</a:t>
            </a:r>
          </a:p>
        </p:txBody>
      </p:sp>
    </p:spTree>
    <p:extLst>
      <p:ext uri="{BB962C8B-B14F-4D97-AF65-F5344CB8AC3E}">
        <p14:creationId xmlns:p14="http://schemas.microsoft.com/office/powerpoint/2010/main" val="790359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80010"/>
            <a:ext cx="8538210" cy="98298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Prevent UTIs?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0F215B-54DF-364C-DD75-9291E4D0E3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8616" y="2888677"/>
            <a:ext cx="3962743" cy="222523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5F19F0-807F-2C0E-8950-2EEDD9FECA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0" y="2589947"/>
            <a:ext cx="3962741" cy="298730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43E7D72-3223-D5E5-952D-174FC6DD6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81437"/>
            <a:ext cx="3962741" cy="298730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73F0E75-DDAC-8E0A-D719-0337A1F50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17570"/>
            <a:ext cx="3962741" cy="298730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D7B9A8B0-B944-6926-081D-F572FB973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753703"/>
            <a:ext cx="3962741" cy="298730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E85F8016-1C39-D1E5-61EB-26F515A0F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89777"/>
            <a:ext cx="3962741" cy="298730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A7C8D5DE-F15D-C2DA-EC28-D7C049B14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444660"/>
            <a:ext cx="3962741" cy="298730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CAB47796-B72F-5C27-CA79-757263F0D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789051"/>
            <a:ext cx="3962741" cy="298730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D3D7B9E8-2838-318E-89C1-1D4A0BFC5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113910"/>
            <a:ext cx="3962741" cy="2987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2DACC7-D215-49B7-47CA-D4D8A5A4AE09}"/>
              </a:ext>
            </a:extLst>
          </p:cNvPr>
          <p:cNvSpPr txBox="1"/>
          <p:nvPr/>
        </p:nvSpPr>
        <p:spPr>
          <a:xfrm>
            <a:off x="4572000" y="2589947"/>
            <a:ext cx="396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Cranberry Supplementation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CF3A6C-CD23-6533-244E-65E5D2FBE496}"/>
              </a:ext>
            </a:extLst>
          </p:cNvPr>
          <p:cNvSpPr txBox="1"/>
          <p:nvPr/>
        </p:nvSpPr>
        <p:spPr>
          <a:xfrm>
            <a:off x="4572000" y="3059668"/>
            <a:ext cx="396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Vaginal Estrogen not oral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335C0C-1DDA-5B62-282F-AF21227755FC}"/>
              </a:ext>
            </a:extLst>
          </p:cNvPr>
          <p:cNvSpPr txBox="1"/>
          <p:nvPr/>
        </p:nvSpPr>
        <p:spPr>
          <a:xfrm>
            <a:off x="4572000" y="3397008"/>
            <a:ext cx="396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D-Mannose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A6C55E-B4EF-C33C-1D75-1099FB51EB48}"/>
              </a:ext>
            </a:extLst>
          </p:cNvPr>
          <p:cNvSpPr txBox="1"/>
          <p:nvPr/>
        </p:nvSpPr>
        <p:spPr>
          <a:xfrm>
            <a:off x="4572000" y="3725039"/>
            <a:ext cx="396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Methenamine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40F3A6-E135-213A-3A14-4DC6653DEE11}"/>
              </a:ext>
            </a:extLst>
          </p:cNvPr>
          <p:cNvSpPr txBox="1"/>
          <p:nvPr/>
        </p:nvSpPr>
        <p:spPr>
          <a:xfrm>
            <a:off x="4572000" y="4054476"/>
            <a:ext cx="396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Vaginal Probiotics not oral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9B33CF-2940-2A58-083A-875EFFB5E52F}"/>
              </a:ext>
            </a:extLst>
          </p:cNvPr>
          <p:cNvSpPr txBox="1"/>
          <p:nvPr/>
        </p:nvSpPr>
        <p:spPr>
          <a:xfrm>
            <a:off x="4572000" y="4414212"/>
            <a:ext cx="396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Take control of constipation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2C7ECA-47B7-FD11-E9BF-C933BAF24112}"/>
              </a:ext>
            </a:extLst>
          </p:cNvPr>
          <p:cNvSpPr txBox="1"/>
          <p:nvPr/>
        </p:nvSpPr>
        <p:spPr>
          <a:xfrm>
            <a:off x="4571999" y="4742537"/>
            <a:ext cx="396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Vois every 2-3 hours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67819B-4584-8F53-D932-2A429B2820D7}"/>
              </a:ext>
            </a:extLst>
          </p:cNvPr>
          <p:cNvSpPr txBox="1"/>
          <p:nvPr/>
        </p:nvSpPr>
        <p:spPr>
          <a:xfrm>
            <a:off x="4554855" y="5094178"/>
            <a:ext cx="396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Drink 2-3 L of water a 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4B262E-C682-1F6E-5F3F-C73E760D5D57}"/>
              </a:ext>
            </a:extLst>
          </p:cNvPr>
          <p:cNvSpPr txBox="1"/>
          <p:nvPr/>
        </p:nvSpPr>
        <p:spPr>
          <a:xfrm>
            <a:off x="4572002" y="2822231"/>
            <a:ext cx="3962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&gt;35 </a:t>
            </a:r>
            <a:r>
              <a:rPr lang="en-US" sz="1400" dirty="0" err="1"/>
              <a:t>Proanthocynadins</a:t>
            </a:r>
            <a:r>
              <a:rPr lang="en-US" sz="1400" dirty="0"/>
              <a:t> (PACS)</a:t>
            </a:r>
          </a:p>
        </p:txBody>
      </p:sp>
    </p:spTree>
    <p:extLst>
      <p:ext uri="{BB962C8B-B14F-4D97-AF65-F5344CB8AC3E}">
        <p14:creationId xmlns:p14="http://schemas.microsoft.com/office/powerpoint/2010/main" val="52149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Vaginal Estrogen So Important?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752327"/>
            <a:ext cx="85755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It changes our vaginal pH to more acidic </a:t>
            </a:r>
            <a:r>
              <a:rPr lang="en-US" sz="2800" dirty="0" err="1"/>
              <a:t>pH.</a:t>
            </a:r>
            <a:r>
              <a:rPr lang="en-US" sz="2800" dirty="0"/>
              <a:t> This in turn invites the “good” bacteria into our vagina which protects us from the Gut bacteria.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Your estrogen levels will not raise above post menopausal levels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There is no risk of stroke, heart attack, blood clots, breast cancer or endometrial cancer, no risk of recurrence either these cancers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It’s safe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/>
                </a:solidFill>
              </a:rPr>
              <a:t>It takes 12 weeks to help prevent UTIs!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011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Vaginal Estrogen</a:t>
            </a:r>
          </a:p>
        </p:txBody>
      </p:sp>
      <p:pic>
        <p:nvPicPr>
          <p:cNvPr id="3" name="Picture 4" descr="Premarin Cream | Conjugated Estrogen | Vaginal Cream | 14g | ePharma">
            <a:extLst>
              <a:ext uri="{FF2B5EF4-FFF2-40B4-BE49-F238E27FC236}">
                <a16:creationId xmlns:a16="http://schemas.microsoft.com/office/drawing/2014/main" id="{B26FEA8C-5C4B-3473-9EBD-C132BFF99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224">
            <a:off x="315088" y="1577283"/>
            <a:ext cx="3579472" cy="357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Vaginal Atrophy Relief |ESTRING® (estradiol vaginal ring) |Safety Info">
            <a:extLst>
              <a:ext uri="{FF2B5EF4-FFF2-40B4-BE49-F238E27FC236}">
                <a16:creationId xmlns:a16="http://schemas.microsoft.com/office/drawing/2014/main" id="{187A7E30-E9D5-19D4-DC72-E8EB8FD401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94" y="4345264"/>
            <a:ext cx="31432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5160E63-5477-28F5-A64F-AF978945C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175">
            <a:off x="5123216" y="1516715"/>
            <a:ext cx="3640962" cy="364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mneal Launches First Vagifem® Generic | Business Wire">
            <a:extLst>
              <a:ext uri="{FF2B5EF4-FFF2-40B4-BE49-F238E27FC236}">
                <a16:creationId xmlns:a16="http://schemas.microsoft.com/office/drawing/2014/main" id="{71AC953B-3EF0-115F-D47E-A6C01DC92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62" y="4436668"/>
            <a:ext cx="3053592" cy="229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216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248" y="1752327"/>
            <a:ext cx="85755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American College of Gynecology and the British Society got Sexual Medicine released a position statement in 2021, which reads, </a:t>
            </a:r>
            <a:r>
              <a:rPr lang="en-US" sz="2800" b="1" dirty="0">
                <a:solidFill>
                  <a:schemeClr val="accent6"/>
                </a:solidFill>
              </a:rPr>
              <a:t>“Women with a history of any type of cancer, including estrogen-receptor-positive cancer, should use vaginal estrogen if required and if beneficial; they should continue using this in the long term.”</a:t>
            </a:r>
            <a:r>
              <a:rPr lang="en-US" sz="3200" b="0" i="0" baseline="30000" dirty="0">
                <a:effectLst/>
              </a:rPr>
              <a:t>40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1659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49733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DHEA Vaginal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A87989F-31B8-3AB1-6CAF-8CC29C4C9E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This is converted to Estrogen and Testosterone</a:t>
            </a:r>
          </a:p>
          <a:p>
            <a:r>
              <a:rPr lang="en-US" dirty="0"/>
              <a:t>Most Breast Cancer Surgeons will allow you to use this product</a:t>
            </a:r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E334567D-55F7-B856-4530-79D76D5636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1431" y="2937510"/>
            <a:ext cx="4243419" cy="19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83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E2FCA9-4AE5-CC41-B5A3-460D9FD78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1924419"/>
            <a:ext cx="7886700" cy="124182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Benign Prostatic Hyperplasia</a:t>
            </a:r>
          </a:p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597584-2FF7-CA4B-A924-F39E78D5CF23}"/>
              </a:ext>
            </a:extLst>
          </p:cNvPr>
          <p:cNvSpPr txBox="1">
            <a:spLocks/>
          </p:cNvSpPr>
          <p:nvPr/>
        </p:nvSpPr>
        <p:spPr>
          <a:xfrm>
            <a:off x="628650" y="86833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328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49733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Prostate?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A87989F-31B8-3AB1-6CAF-8CC29C4C9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29768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Small walnut shaped gland located in the male pelvis</a:t>
            </a:r>
          </a:p>
          <a:p>
            <a:r>
              <a:rPr lang="en-US" dirty="0"/>
              <a:t>Seminal Vesicles are attached to each side</a:t>
            </a:r>
          </a:p>
          <a:p>
            <a:r>
              <a:rPr lang="en-US" dirty="0"/>
              <a:t>It sits below the bladder and in front of the rectum</a:t>
            </a:r>
          </a:p>
          <a:p>
            <a:r>
              <a:rPr lang="en-US" dirty="0"/>
              <a:t>The prostate surrounds the urethra (tube that carries urine)</a:t>
            </a:r>
          </a:p>
          <a:p>
            <a:r>
              <a:rPr lang="en-US" dirty="0"/>
              <a:t>JOB – make fluid to bathe the semen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DEF975-4960-916E-4857-45729E7A33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1965297"/>
            <a:ext cx="3886200" cy="40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06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BPH?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282864"/>
            <a:ext cx="857550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Benign Prostatic Hyperplasia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Increase in prostatic stromal and epithelial cells in the Transition zone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70% of US men 60-90 </a:t>
            </a:r>
            <a:r>
              <a:rPr lang="en-US" sz="2000" dirty="0" err="1"/>
              <a:t>yrs</a:t>
            </a:r>
            <a:r>
              <a:rPr lang="en-US" sz="2000" dirty="0"/>
              <a:t>, 80% ≥70 </a:t>
            </a:r>
            <a:r>
              <a:rPr lang="en-US" sz="2000" dirty="0" err="1"/>
              <a:t>yrs</a:t>
            </a:r>
            <a:r>
              <a:rPr lang="en-US" sz="2000" dirty="0"/>
              <a:t> affected</a:t>
            </a:r>
            <a:r>
              <a:rPr lang="en-US" sz="2000" baseline="30000" dirty="0"/>
              <a:t>1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Men tend to follow in their father’s footsteps whether BPH or Prostate Cancer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tissue causes urethral compression causing bladder outlet obstruction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This causes Lower Urinary Tract Symptoms (LUTS)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/>
                </a:solidFill>
              </a:rPr>
              <a:t>8%</a:t>
            </a:r>
            <a:r>
              <a:rPr lang="en-US" sz="2000" dirty="0"/>
              <a:t> in men aged 30-39 years to </a:t>
            </a:r>
            <a:r>
              <a:rPr lang="en-US" sz="2000" b="1" dirty="0">
                <a:solidFill>
                  <a:schemeClr val="accent6"/>
                </a:solidFill>
              </a:rPr>
              <a:t>35%</a:t>
            </a:r>
            <a:r>
              <a:rPr lang="en-US" sz="2000" dirty="0"/>
              <a:t> in men aged 60-69.</a:t>
            </a:r>
            <a:r>
              <a:rPr lang="en-US" sz="2000" baseline="30000" dirty="0"/>
              <a:t>2</a:t>
            </a:r>
            <a:r>
              <a:rPr lang="en-US" sz="2000" dirty="0"/>
              <a:t> Similarly, the European and Korean </a:t>
            </a:r>
            <a:r>
              <a:rPr lang="en-US" sz="2000" dirty="0" err="1"/>
              <a:t>UrEpik</a:t>
            </a:r>
            <a:r>
              <a:rPr lang="en-US" sz="2000" dirty="0"/>
              <a:t> study reported that the prevalence of male LUTS increased </a:t>
            </a:r>
            <a:r>
              <a:rPr lang="en-US" sz="2000" b="1" dirty="0">
                <a:solidFill>
                  <a:schemeClr val="accent6"/>
                </a:solidFill>
              </a:rPr>
              <a:t>10%</a:t>
            </a:r>
            <a:r>
              <a:rPr lang="en-US" sz="2000" dirty="0"/>
              <a:t> per decade from 40-79 years of age.</a:t>
            </a:r>
            <a:r>
              <a:rPr lang="en-US" sz="2000" baseline="30000" dirty="0"/>
              <a:t>3</a:t>
            </a:r>
            <a:endParaRPr lang="en-US" sz="20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088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752327"/>
            <a:ext cx="8575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happens to our Bladder, Prostate, and Sexual Function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Recurrent UTIs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Benign Prostatic Hyperplasia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Incontinence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Sexual Dysfunction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Prostate Cancer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Questions</a:t>
            </a:r>
          </a:p>
          <a:p>
            <a:pPr>
              <a:spcAft>
                <a:spcPts val="12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78795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BPH?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568614"/>
            <a:ext cx="8575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BPH is likely the result of a multifactorial process, the exact etiology is unknown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It is clear that Testosterone and DHT play at a least a small role. The absence of these hormones prior to puberty prevents development of BPH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BPH itself does not require treatment and is not the target of therapeutic treatment</a:t>
            </a:r>
          </a:p>
        </p:txBody>
      </p:sp>
    </p:spTree>
    <p:extLst>
      <p:ext uri="{BB962C8B-B14F-4D97-AF65-F5344CB8AC3E}">
        <p14:creationId xmlns:p14="http://schemas.microsoft.com/office/powerpoint/2010/main" val="718933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LUTS?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568614"/>
            <a:ext cx="85755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Frequency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Urgency with or without incontinence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Hesitancy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Intermittency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Post void Dribbling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Nocturia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Slow/Weak Stream</a:t>
            </a:r>
          </a:p>
        </p:txBody>
      </p:sp>
    </p:spTree>
    <p:extLst>
      <p:ext uri="{BB962C8B-B14F-4D97-AF65-F5344CB8AC3E}">
        <p14:creationId xmlns:p14="http://schemas.microsoft.com/office/powerpoint/2010/main" val="690624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BPH And LUTS Related?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568614"/>
            <a:ext cx="85755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BPH contributes to male LUTS via at least 2 routes</a:t>
            </a:r>
          </a:p>
          <a:p>
            <a:pPr marL="1428750" lvl="2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Direct BOO from enlarged tissue</a:t>
            </a:r>
          </a:p>
          <a:p>
            <a:pPr marL="1428750" lvl="2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From increased SM tone and resistance within the enlarged gland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7743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State Of BPH Population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BD5ABE-B196-4C4D-67BB-8FB628460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43" y="2210421"/>
            <a:ext cx="6297714" cy="3237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259481-547B-8847-C965-BBCA10B51D44}"/>
              </a:ext>
            </a:extLst>
          </p:cNvPr>
          <p:cNvSpPr txBox="1"/>
          <p:nvPr/>
        </p:nvSpPr>
        <p:spPr>
          <a:xfrm>
            <a:off x="6638029" y="3228884"/>
            <a:ext cx="211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</a:rPr>
              <a:t>16.3% or 2 Million </a:t>
            </a:r>
            <a:r>
              <a:rPr lang="en-US" sz="1800" dirty="0">
                <a:solidFill>
                  <a:prstClr val="black"/>
                </a:solidFill>
              </a:rPr>
              <a:t>men will discontinue drugs each year due to lack of efficacy.</a:t>
            </a:r>
            <a:endParaRPr lang="en-US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81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BPH Treatments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568614"/>
            <a:ext cx="85755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Herbal Medications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Saw Palmetto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 difference between placebo and Saw Palmetto</a:t>
            </a:r>
            <a:r>
              <a:rPr lang="en-US" sz="2800" baseline="30000" dirty="0"/>
              <a:t>4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Beta-</a:t>
            </a:r>
            <a:r>
              <a:rPr lang="en-US" sz="2800" dirty="0" err="1"/>
              <a:t>sitosterols</a:t>
            </a:r>
            <a:endParaRPr lang="en-US" sz="28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Pumpkin Seed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Stinging Nettle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2012 Cochrane review showed no difference between treatment arms in terms of response and adverse affects for all the above herbals</a:t>
            </a:r>
          </a:p>
        </p:txBody>
      </p:sp>
    </p:spTree>
    <p:extLst>
      <p:ext uri="{BB962C8B-B14F-4D97-AF65-F5344CB8AC3E}">
        <p14:creationId xmlns:p14="http://schemas.microsoft.com/office/powerpoint/2010/main" val="1714803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2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BPH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4A5F8-72AB-846C-753A-9723D7930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750" y="1825624"/>
            <a:ext cx="4754880" cy="47580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Medications</a:t>
            </a:r>
          </a:p>
          <a:p>
            <a:pPr lvl="1"/>
            <a:r>
              <a:rPr lang="en-US" dirty="0"/>
              <a:t>Alpha Blockers</a:t>
            </a:r>
          </a:p>
          <a:p>
            <a:pPr lvl="2"/>
            <a:r>
              <a:rPr lang="en-US" dirty="0"/>
              <a:t>Increased risk of Cardiac failure (2021 study)</a:t>
            </a:r>
          </a:p>
          <a:p>
            <a:pPr lvl="2"/>
            <a:r>
              <a:rPr lang="en-US" dirty="0"/>
              <a:t>Ejaculatory dysfunction</a:t>
            </a:r>
          </a:p>
          <a:p>
            <a:pPr lvl="2"/>
            <a:r>
              <a:rPr lang="en-US" dirty="0"/>
              <a:t>Possible link to increased risk of dementia</a:t>
            </a:r>
          </a:p>
          <a:p>
            <a:pPr lvl="1"/>
            <a:r>
              <a:rPr lang="en-US" dirty="0"/>
              <a:t>5 ARIs</a:t>
            </a:r>
          </a:p>
          <a:p>
            <a:pPr lvl="2"/>
            <a:r>
              <a:rPr lang="en-US" dirty="0"/>
              <a:t>Decreased libido</a:t>
            </a:r>
          </a:p>
          <a:p>
            <a:pPr lvl="2"/>
            <a:r>
              <a:rPr lang="en-US" dirty="0"/>
              <a:t>Erectile dysfunction</a:t>
            </a:r>
          </a:p>
          <a:p>
            <a:pPr lvl="2"/>
            <a:r>
              <a:rPr lang="en-US" dirty="0"/>
              <a:t>Depression</a:t>
            </a:r>
          </a:p>
          <a:p>
            <a:pPr lvl="2"/>
            <a:r>
              <a:rPr lang="en-US" dirty="0"/>
              <a:t>Increased risk of cardiac failure (2021 study)</a:t>
            </a:r>
          </a:p>
          <a:p>
            <a:pPr lvl="1"/>
            <a:r>
              <a:rPr lang="en-US" dirty="0"/>
              <a:t>Combination therapy</a:t>
            </a:r>
          </a:p>
          <a:p>
            <a:pPr lvl="1"/>
            <a:r>
              <a:rPr lang="en-US" dirty="0"/>
              <a:t>PDE5i</a:t>
            </a:r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F770F0-E6E6-C008-C1E2-884A2AB4C30D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 rot="10800000" flipV="1">
            <a:off x="5235575" y="3373430"/>
            <a:ext cx="3622675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Only 33% are satisfied with the effectiveness of their medication. </a:t>
            </a:r>
          </a:p>
        </p:txBody>
      </p:sp>
    </p:spTree>
    <p:extLst>
      <p:ext uri="{BB962C8B-B14F-4D97-AF65-F5344CB8AC3E}">
        <p14:creationId xmlns:p14="http://schemas.microsoft.com/office/powerpoint/2010/main" val="4104959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And Side Effects Of BPH Medications: Comparison Of Outcomes At 1-2 Years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24681D-9978-7CCB-B3C7-74C8AC8208F7}"/>
              </a:ext>
            </a:extLst>
          </p:cNvPr>
          <p:cNvGrpSpPr/>
          <p:nvPr/>
        </p:nvGrpSpPr>
        <p:grpSpPr>
          <a:xfrm>
            <a:off x="117667" y="1216393"/>
            <a:ext cx="8908665" cy="4516203"/>
            <a:chOff x="954096" y="1739794"/>
            <a:chExt cx="6385820" cy="32372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7856A89-9C77-57B0-2035-0995853F6EB0}"/>
                </a:ext>
              </a:extLst>
            </p:cNvPr>
            <p:cNvGrpSpPr/>
            <p:nvPr/>
          </p:nvGrpSpPr>
          <p:grpSpPr>
            <a:xfrm>
              <a:off x="954096" y="1739794"/>
              <a:ext cx="6385820" cy="2995024"/>
              <a:chOff x="1209472" y="1872886"/>
              <a:chExt cx="5872263" cy="279928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3EB1D64-E430-63A7-6C92-E071F858E8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504" b="52489"/>
              <a:stretch/>
            </p:blipFill>
            <p:spPr>
              <a:xfrm>
                <a:off x="1209472" y="2199502"/>
                <a:ext cx="5872263" cy="114505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5C7A32C-E0C0-5FB6-FA19-C8C65D70E5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0785" b="8627"/>
              <a:stretch/>
            </p:blipFill>
            <p:spPr>
              <a:xfrm>
                <a:off x="1209472" y="3344561"/>
                <a:ext cx="5872263" cy="132761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FAF51C8-8158-56B9-6DF9-615CDB5118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90326"/>
              <a:stretch/>
            </p:blipFill>
            <p:spPr>
              <a:xfrm>
                <a:off x="1209472" y="1872886"/>
                <a:ext cx="5872263" cy="316427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7192E6-A5F1-F386-4A6E-470C9E9A4B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2596"/>
            <a:stretch/>
          </p:blipFill>
          <p:spPr>
            <a:xfrm>
              <a:off x="1283611" y="4744685"/>
              <a:ext cx="5726790" cy="232368"/>
            </a:xfrm>
            <a:prstGeom prst="rect">
              <a:avLst/>
            </a:prstGeom>
          </p:spPr>
        </p:pic>
      </p:grpSp>
      <p:sp>
        <p:nvSpPr>
          <p:cNvPr id="11" name="TextBox 7">
            <a:extLst>
              <a:ext uri="{FF2B5EF4-FFF2-40B4-BE49-F238E27FC236}">
                <a16:creationId xmlns:a16="http://schemas.microsoft.com/office/drawing/2014/main" id="{A4CE2D6C-AB5C-FBC7-F69F-BD7ED7AA8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63" y="5954758"/>
            <a:ext cx="3773200" cy="63774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cs typeface="Arial" panose="020B0604020202020204" pitchFamily="34" charset="0"/>
              </a:rPr>
              <a:t>2. AUA BPH Guidelines 2003, 2010; 7. Jan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cs typeface="Arial" panose="020B0604020202020204" pitchFamily="34" charset="0"/>
              </a:rPr>
              <a:t>Teper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cs typeface="Arial" panose="020B0604020202020204" pitchFamily="34" charset="0"/>
              </a:rPr>
              <a:t>, Cent Eur J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cs typeface="Arial" panose="020B0604020202020204" pitchFamily="34" charset="0"/>
              </a:rPr>
              <a:t>Urol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cs typeface="Arial" panose="020B0604020202020204" pitchFamily="34" charset="0"/>
              </a:rPr>
              <a:t> 2011; 8.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cs typeface="Arial" panose="020B0604020202020204" pitchFamily="34" charset="0"/>
              </a:rPr>
              <a:t>Traish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cs typeface="Arial" panose="020B0604020202020204" pitchFamily="34" charset="0"/>
              </a:rPr>
              <a:t>, J Sex Med 2015; 9.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cs typeface="Arial" panose="020B0604020202020204" pitchFamily="34" charset="0"/>
              </a:rPr>
              <a:t>Marihart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cs typeface="Arial" panose="020B0604020202020204" pitchFamily="34" charset="0"/>
              </a:rPr>
              <a:t> al. Rev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cs typeface="Arial" panose="020B0604020202020204" pitchFamily="34" charset="0"/>
              </a:rPr>
              <a:t>Urol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cs typeface="Arial" panose="020B0604020202020204" pitchFamily="34" charset="0"/>
              </a:rPr>
              <a:t> 2005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DE2850-4828-FFD3-0347-53B5BF47FE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435" y="6032466"/>
            <a:ext cx="3083200" cy="56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4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2227"/>
            <a:ext cx="7886700" cy="125572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BPH Drugs Address Bladder Outlet Obstruction (BOO)?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4A5F8-72AB-846C-753A-9723D7930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750" y="1825624"/>
            <a:ext cx="4754880" cy="475805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The effect of BPH medications on BOO is minimal</a:t>
            </a:r>
          </a:p>
          <a:p>
            <a:pPr lvl="1"/>
            <a:r>
              <a:rPr lang="en-US" dirty="0"/>
              <a:t>The increase in flow is significantly greater than placebo but is still modest</a:t>
            </a:r>
            <a:r>
              <a:rPr lang="en-US" baseline="30000" dirty="0"/>
              <a:t>*</a:t>
            </a:r>
          </a:p>
          <a:p>
            <a:pPr lvl="1"/>
            <a:r>
              <a:rPr lang="en-US" dirty="0"/>
              <a:t>Bladder muscle (</a:t>
            </a:r>
            <a:r>
              <a:rPr lang="en-US" dirty="0" err="1"/>
              <a:t>detrustor</a:t>
            </a:r>
            <a:r>
              <a:rPr lang="en-US" dirty="0"/>
              <a:t>) overactivity is prevalent in patients with BOO</a:t>
            </a:r>
          </a:p>
          <a:p>
            <a:pPr lvl="1"/>
            <a:r>
              <a:rPr lang="en-US" dirty="0"/>
              <a:t>Appears to persist after watchful waiting or treatment with medical therapy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C93301-C29F-2288-E0C9-D4B430D52D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72050" y="3088664"/>
            <a:ext cx="3886200" cy="18252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294758-67F7-3218-1AF3-BEF8D5CA1BE3}"/>
              </a:ext>
            </a:extLst>
          </p:cNvPr>
          <p:cNvSpPr/>
          <p:nvPr/>
        </p:nvSpPr>
        <p:spPr>
          <a:xfrm>
            <a:off x="617220" y="6336056"/>
            <a:ext cx="66907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* </a:t>
            </a:r>
            <a:r>
              <a:rPr lang="en-US" sz="1000" dirty="0" err="1"/>
              <a:t>Tubaro</a:t>
            </a:r>
            <a:r>
              <a:rPr lang="en-US" sz="1000" dirty="0"/>
              <a:t>, Drugs Aging 2003; 20 (3): 185-195; 2. De </a:t>
            </a:r>
            <a:r>
              <a:rPr lang="en-US" sz="1000" dirty="0" err="1"/>
              <a:t>Nunzio</a:t>
            </a:r>
            <a:r>
              <a:rPr lang="en-US" sz="1000" dirty="0"/>
              <a:t>, J </a:t>
            </a:r>
            <a:r>
              <a:rPr lang="en-US" sz="1000" dirty="0" err="1"/>
              <a:t>Urol</a:t>
            </a:r>
            <a:r>
              <a:rPr lang="en-US" sz="1000" dirty="0"/>
              <a:t> 2003 Feb. 169: 535-539</a:t>
            </a:r>
          </a:p>
        </p:txBody>
      </p:sp>
    </p:spTree>
    <p:extLst>
      <p:ext uri="{BB962C8B-B14F-4D97-AF65-F5344CB8AC3E}">
        <p14:creationId xmlns:p14="http://schemas.microsoft.com/office/powerpoint/2010/main" val="3141548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2227"/>
            <a:ext cx="7886700" cy="125572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Untreated BOO: The Case For Early Intervention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43545C-5503-9EB6-98CC-6CC9E5DBF37D}"/>
              </a:ext>
            </a:extLst>
          </p:cNvPr>
          <p:cNvSpPr/>
          <p:nvPr/>
        </p:nvSpPr>
        <p:spPr>
          <a:xfrm>
            <a:off x="3508350" y="1506632"/>
            <a:ext cx="5635650" cy="489971"/>
          </a:xfrm>
          <a:prstGeom prst="rect">
            <a:avLst/>
          </a:prstGeom>
          <a:solidFill>
            <a:srgbClr val="00ABC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0" rIns="0" bIns="0" rtlCol="0" anchor="ctr"/>
          <a:lstStyle/>
          <a:p>
            <a:pPr algn="ctr" defTabSz="914377">
              <a:spcAft>
                <a:spcPts val="1200"/>
              </a:spcAft>
            </a:pPr>
            <a:r>
              <a:rPr lang="en-US" sz="2133" dirty="0">
                <a:solidFill>
                  <a:schemeClr val="bg1"/>
                </a:solidFill>
                <a:latin typeface="Arial"/>
                <a:cs typeface="Arial"/>
              </a:rPr>
              <a:t>May lead to </a:t>
            </a:r>
            <a:r>
              <a:rPr lang="en-US" sz="2133" b="1" dirty="0">
                <a:solidFill>
                  <a:schemeClr val="bg1"/>
                </a:solidFill>
                <a:latin typeface="Arial"/>
                <a:cs typeface="Arial"/>
              </a:rPr>
              <a:t>irreversible bladder damage</a:t>
            </a:r>
            <a:r>
              <a:rPr lang="en-US" sz="2133" b="1" baseline="30000" dirty="0">
                <a:solidFill>
                  <a:schemeClr val="bg1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11" name="Pentagon 12">
            <a:extLst>
              <a:ext uri="{FF2B5EF4-FFF2-40B4-BE49-F238E27FC236}">
                <a16:creationId xmlns:a16="http://schemas.microsoft.com/office/drawing/2014/main" id="{2D34C640-1489-1583-7523-D3A054D9B2A7}"/>
              </a:ext>
            </a:extLst>
          </p:cNvPr>
          <p:cNvSpPr/>
          <p:nvPr/>
        </p:nvSpPr>
        <p:spPr>
          <a:xfrm>
            <a:off x="133817" y="1506632"/>
            <a:ext cx="3622694" cy="489971"/>
          </a:xfrm>
          <a:prstGeom prst="homePlate">
            <a:avLst/>
          </a:prstGeom>
          <a:solidFill>
            <a:srgbClr val="0B3B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21920" bIns="0" rtlCol="0" anchor="ctr"/>
          <a:lstStyle/>
          <a:p>
            <a:pPr algn="ctr"/>
            <a:r>
              <a:rPr lang="en-US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UNTREATED BOO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702BEF-1C8C-EDB8-BACB-7F8EFE196DD6}"/>
              </a:ext>
            </a:extLst>
          </p:cNvPr>
          <p:cNvSpPr/>
          <p:nvPr/>
        </p:nvSpPr>
        <p:spPr>
          <a:xfrm>
            <a:off x="3508350" y="2152532"/>
            <a:ext cx="5635650" cy="489971"/>
          </a:xfrm>
          <a:prstGeom prst="rect">
            <a:avLst/>
          </a:prstGeom>
          <a:solidFill>
            <a:srgbClr val="00ABC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0" rIns="0" bIns="0" rtlCol="0" anchor="ctr"/>
          <a:lstStyle/>
          <a:p>
            <a:pPr algn="ctr" defTabSz="914377"/>
            <a:r>
              <a:rPr lang="en-US" sz="2133" b="1">
                <a:solidFill>
                  <a:schemeClr val="bg1"/>
                </a:solidFill>
                <a:latin typeface="Arial"/>
                <a:cs typeface="Arial"/>
              </a:rPr>
              <a:t>Maximum</a:t>
            </a:r>
            <a:r>
              <a:rPr lang="en-US" sz="2133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133" err="1">
                <a:solidFill>
                  <a:schemeClr val="bg1"/>
                </a:solidFill>
                <a:latin typeface="Arial"/>
                <a:cs typeface="Arial"/>
              </a:rPr>
              <a:t>disobstruction</a:t>
            </a:r>
            <a:endParaRPr lang="en-US" sz="2133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Pentagon 14">
            <a:extLst>
              <a:ext uri="{FF2B5EF4-FFF2-40B4-BE49-F238E27FC236}">
                <a16:creationId xmlns:a16="http://schemas.microsoft.com/office/drawing/2014/main" id="{51AF9564-4786-6F2F-971E-222A24DCD115}"/>
              </a:ext>
            </a:extLst>
          </p:cNvPr>
          <p:cNvSpPr/>
          <p:nvPr/>
        </p:nvSpPr>
        <p:spPr>
          <a:xfrm>
            <a:off x="133817" y="2152532"/>
            <a:ext cx="3622694" cy="489971"/>
          </a:xfrm>
          <a:prstGeom prst="homePlate">
            <a:avLst/>
          </a:prstGeom>
          <a:solidFill>
            <a:srgbClr val="91BE3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21920" bIns="0" rtlCol="0" anchor="ctr"/>
          <a:lstStyle/>
          <a:p>
            <a:pPr algn="ctr"/>
            <a:r>
              <a:rPr lang="en-US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SURGERY PROVIDES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3EC284-93E0-9963-6710-1CFD7F4A3F7D}"/>
              </a:ext>
            </a:extLst>
          </p:cNvPr>
          <p:cNvSpPr/>
          <p:nvPr/>
        </p:nvSpPr>
        <p:spPr>
          <a:xfrm>
            <a:off x="1373459" y="2798431"/>
            <a:ext cx="6397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1800" dirty="0">
                <a:solidFill>
                  <a:srgbClr val="00205B"/>
                </a:solidFill>
                <a:latin typeface="Arial"/>
              </a:rPr>
              <a:t>But irreversible bladder damage may have already occurred</a:t>
            </a:r>
            <a:r>
              <a:rPr lang="en-US" sz="1800" baseline="30000" dirty="0">
                <a:solidFill>
                  <a:srgbClr val="00205B"/>
                </a:solidFill>
                <a:latin typeface="Arial"/>
              </a:rPr>
              <a:t>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87BCA-6337-C764-1179-651F39580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39" y="3323691"/>
            <a:ext cx="4389500" cy="268856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097C6DC-19C1-A407-AE41-36D26AAB3133}"/>
              </a:ext>
            </a:extLst>
          </p:cNvPr>
          <p:cNvSpPr/>
          <p:nvPr/>
        </p:nvSpPr>
        <p:spPr>
          <a:xfrm>
            <a:off x="4134956" y="3894773"/>
            <a:ext cx="4572000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months after open prostatectomy, </a:t>
            </a:r>
            <a:b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33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61% of patients</a:t>
            </a:r>
            <a:r>
              <a:rPr lang="en-US" sz="2133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b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33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resolution </a:t>
            </a: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LUTS.</a:t>
            </a:r>
            <a:r>
              <a:rPr lang="en-US" sz="2133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043764-7F28-1675-7E43-14BF1F256BC4}"/>
              </a:ext>
            </a:extLst>
          </p:cNvPr>
          <p:cNvSpPr/>
          <p:nvPr/>
        </p:nvSpPr>
        <p:spPr>
          <a:xfrm>
            <a:off x="512483" y="6337121"/>
            <a:ext cx="72449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6. </a:t>
            </a:r>
            <a:r>
              <a:rPr lang="en-US" sz="1000" dirty="0" err="1"/>
              <a:t>Tubaro</a:t>
            </a:r>
            <a:r>
              <a:rPr lang="en-US" sz="1000" dirty="0"/>
              <a:t>, Drugs Aging 2003; 20 (3): 185-195; 2. </a:t>
            </a:r>
            <a:r>
              <a:rPr lang="en-US" sz="1000" dirty="0" err="1"/>
              <a:t>Flanigan</a:t>
            </a:r>
            <a:r>
              <a:rPr lang="en-US" sz="1000" dirty="0"/>
              <a:t>, J </a:t>
            </a:r>
            <a:r>
              <a:rPr lang="en-US" sz="1000" dirty="0" err="1"/>
              <a:t>Urol</a:t>
            </a:r>
            <a:r>
              <a:rPr lang="en-US" sz="1000" dirty="0"/>
              <a:t> 1998 July; 160: 12-17; 3. </a:t>
            </a:r>
            <a:r>
              <a:rPr lang="en-US" sz="1000" dirty="0" err="1"/>
              <a:t>Tubaro</a:t>
            </a:r>
            <a:r>
              <a:rPr lang="en-US" sz="1000" dirty="0"/>
              <a:t>, J </a:t>
            </a:r>
            <a:r>
              <a:rPr lang="en-US" sz="1000" dirty="0" err="1"/>
              <a:t>Urol</a:t>
            </a:r>
            <a:r>
              <a:rPr lang="en-US" sz="1000" dirty="0"/>
              <a:t> 2001 July; 166: 172-176</a:t>
            </a:r>
          </a:p>
        </p:txBody>
      </p:sp>
    </p:spTree>
    <p:extLst>
      <p:ext uri="{BB962C8B-B14F-4D97-AF65-F5344CB8AC3E}">
        <p14:creationId xmlns:p14="http://schemas.microsoft.com/office/powerpoint/2010/main" val="3787276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Disobstruction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Been Shown To Preserve Bladder Health, Yet Only 2% Of Patients Elect Surgery/Procedure</a:t>
            </a:r>
            <a:r>
              <a:rPr lang="en-US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6,8,9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63193D-3F32-2760-7EC5-7CC8F5BC6D4A}"/>
              </a:ext>
            </a:extLst>
          </p:cNvPr>
          <p:cNvSpPr txBox="1"/>
          <p:nvPr/>
        </p:nvSpPr>
        <p:spPr>
          <a:xfrm>
            <a:off x="564066" y="1277955"/>
            <a:ext cx="82370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61" lvl="1" indent="-237061">
              <a:buClr>
                <a:srgbClr val="F0B310"/>
              </a:buClr>
              <a:defRPr/>
            </a:pPr>
            <a:r>
              <a:rPr lang="en-US" sz="1800" dirty="0">
                <a:solidFill>
                  <a:schemeClr val="accent1"/>
                </a:solidFill>
                <a:cs typeface="Arial" panose="020B0604020202020204" pitchFamily="34" charset="0"/>
              </a:rPr>
              <a:t>BPH meds provide symptom relief but do not adequately address </a:t>
            </a:r>
            <a:br>
              <a:rPr lang="en-US" sz="1800" dirty="0">
                <a:solidFill>
                  <a:schemeClr val="accent1"/>
                </a:solidFill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accent1"/>
                </a:solidFill>
                <a:cs typeface="Arial" panose="020B0604020202020204" pitchFamily="34" charset="0"/>
              </a:rPr>
              <a:t>bladder outlet obstruction (BOO)</a:t>
            </a:r>
            <a:r>
              <a:rPr lang="en-US" sz="1800" baseline="30000" dirty="0">
                <a:solidFill>
                  <a:schemeClr val="accent1"/>
                </a:solidFill>
                <a:cs typeface="Arial" panose="020B0604020202020204" pitchFamily="34" charset="0"/>
              </a:rPr>
              <a:t>7</a:t>
            </a:r>
          </a:p>
          <a:p>
            <a:pPr marL="237061" lvl="1" indent="-237061">
              <a:buClr>
                <a:srgbClr val="F0B310"/>
              </a:buClr>
              <a:defRPr/>
            </a:pPr>
            <a:endParaRPr lang="en-US" sz="1800" baseline="30000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marL="237061" lvl="1" indent="-237061">
              <a:buClr>
                <a:srgbClr val="F0B310"/>
              </a:buClr>
              <a:defRPr/>
            </a:pPr>
            <a:r>
              <a:rPr lang="en-US" sz="1800" dirty="0">
                <a:solidFill>
                  <a:schemeClr val="accent1"/>
                </a:solidFill>
                <a:cs typeface="Arial" panose="020B0604020202020204" pitchFamily="34" charset="0"/>
              </a:rPr>
              <a:t>Untreated BOO may lead to irreversible bladder damage</a:t>
            </a:r>
            <a:r>
              <a:rPr lang="en-US" sz="1800" baseline="30000" dirty="0">
                <a:solidFill>
                  <a:schemeClr val="accent1"/>
                </a:solidFill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E5F28F-1318-2CB9-3346-368F9CB31181}"/>
              </a:ext>
            </a:extLst>
          </p:cNvPr>
          <p:cNvGrpSpPr/>
          <p:nvPr/>
        </p:nvGrpSpPr>
        <p:grpSpPr>
          <a:xfrm>
            <a:off x="427629" y="2385951"/>
            <a:ext cx="3176145" cy="442979"/>
            <a:chOff x="1" y="0"/>
            <a:chExt cx="3176145" cy="442979"/>
          </a:xfrm>
          <a:solidFill>
            <a:srgbClr val="91BE3E"/>
          </a:solidFill>
        </p:grpSpPr>
        <p:sp>
          <p:nvSpPr>
            <p:cNvPr id="5" name="Chevron 23">
              <a:extLst>
                <a:ext uri="{FF2B5EF4-FFF2-40B4-BE49-F238E27FC236}">
                  <a16:creationId xmlns:a16="http://schemas.microsoft.com/office/drawing/2014/main" id="{116FAB5D-1BC7-C2F0-4BF2-18863A7087A1}"/>
                </a:ext>
              </a:extLst>
            </p:cNvPr>
            <p:cNvSpPr/>
            <p:nvPr/>
          </p:nvSpPr>
          <p:spPr>
            <a:xfrm>
              <a:off x="1" y="0"/>
              <a:ext cx="3176145" cy="442979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Chevron 4">
              <a:extLst>
                <a:ext uri="{FF2B5EF4-FFF2-40B4-BE49-F238E27FC236}">
                  <a16:creationId xmlns:a16="http://schemas.microsoft.com/office/drawing/2014/main" id="{F74B1201-A052-2557-E6F7-EB47007AEC8D}"/>
                </a:ext>
              </a:extLst>
            </p:cNvPr>
            <p:cNvSpPr txBox="1"/>
            <p:nvPr/>
          </p:nvSpPr>
          <p:spPr>
            <a:xfrm>
              <a:off x="279016" y="37332"/>
              <a:ext cx="2682204" cy="36831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Healthy Bladder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E42844A-74D4-EA69-0A68-A6B58A5B896C}"/>
              </a:ext>
            </a:extLst>
          </p:cNvPr>
          <p:cNvGrpSpPr/>
          <p:nvPr/>
        </p:nvGrpSpPr>
        <p:grpSpPr>
          <a:xfrm>
            <a:off x="3280136" y="2387983"/>
            <a:ext cx="2839060" cy="438912"/>
            <a:chOff x="2870696" y="2033"/>
            <a:chExt cx="2839060" cy="438912"/>
          </a:xfrm>
        </p:grpSpPr>
        <p:sp>
          <p:nvSpPr>
            <p:cNvPr id="8" name="Chevron 21">
              <a:extLst>
                <a:ext uri="{FF2B5EF4-FFF2-40B4-BE49-F238E27FC236}">
                  <a16:creationId xmlns:a16="http://schemas.microsoft.com/office/drawing/2014/main" id="{9FB53A24-DDB9-5C3D-FC0C-750C5996C47B}"/>
                </a:ext>
              </a:extLst>
            </p:cNvPr>
            <p:cNvSpPr/>
            <p:nvPr/>
          </p:nvSpPr>
          <p:spPr>
            <a:xfrm>
              <a:off x="2870696" y="2033"/>
              <a:ext cx="2839060" cy="438912"/>
            </a:xfrm>
            <a:prstGeom prst="chevron">
              <a:avLst/>
            </a:prstGeom>
            <a:solidFill>
              <a:srgbClr val="117EC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Chevron 6">
              <a:extLst>
                <a:ext uri="{FF2B5EF4-FFF2-40B4-BE49-F238E27FC236}">
                  <a16:creationId xmlns:a16="http://schemas.microsoft.com/office/drawing/2014/main" id="{AB924D9B-C874-0BE4-CC87-5B0A9378BFF2}"/>
                </a:ext>
              </a:extLst>
            </p:cNvPr>
            <p:cNvSpPr txBox="1"/>
            <p:nvPr/>
          </p:nvSpPr>
          <p:spPr>
            <a:xfrm>
              <a:off x="3090152" y="2033"/>
              <a:ext cx="2400148" cy="4389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Bladder Worsens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300461-E9FA-109D-3955-D50001E08AFE}"/>
              </a:ext>
            </a:extLst>
          </p:cNvPr>
          <p:cNvGrpSpPr/>
          <p:nvPr/>
        </p:nvGrpSpPr>
        <p:grpSpPr>
          <a:xfrm>
            <a:off x="5744597" y="2385951"/>
            <a:ext cx="3176145" cy="442979"/>
            <a:chOff x="5335156" y="0"/>
            <a:chExt cx="3176145" cy="442979"/>
          </a:xfrm>
        </p:grpSpPr>
        <p:sp>
          <p:nvSpPr>
            <p:cNvPr id="16" name="Chevron 19">
              <a:extLst>
                <a:ext uri="{FF2B5EF4-FFF2-40B4-BE49-F238E27FC236}">
                  <a16:creationId xmlns:a16="http://schemas.microsoft.com/office/drawing/2014/main" id="{979D710A-5A23-A966-9E6C-E2B7A5B26D0E}"/>
                </a:ext>
              </a:extLst>
            </p:cNvPr>
            <p:cNvSpPr/>
            <p:nvPr/>
          </p:nvSpPr>
          <p:spPr>
            <a:xfrm>
              <a:off x="5335156" y="0"/>
              <a:ext cx="3176145" cy="442979"/>
            </a:xfrm>
            <a:prstGeom prst="chevron">
              <a:avLst/>
            </a:prstGeom>
            <a:solidFill>
              <a:srgbClr val="0D2D6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Chevron 8">
              <a:extLst>
                <a:ext uri="{FF2B5EF4-FFF2-40B4-BE49-F238E27FC236}">
                  <a16:creationId xmlns:a16="http://schemas.microsoft.com/office/drawing/2014/main" id="{054E260F-E086-7A79-DDD5-46346F3259CC}"/>
                </a:ext>
              </a:extLst>
            </p:cNvPr>
            <p:cNvSpPr txBox="1"/>
            <p:nvPr/>
          </p:nvSpPr>
          <p:spPr>
            <a:xfrm>
              <a:off x="5556646" y="0"/>
              <a:ext cx="2733166" cy="442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>
                  <a:latin typeface="Arial" panose="020B0604020202020204" pitchFamily="34" charset="0"/>
                  <a:cs typeface="Arial" panose="020B0604020202020204" pitchFamily="34" charset="0"/>
                </a:rPr>
                <a:t>Permanently Damaged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6F19639-5F95-BC52-5CAB-E6B899E97772}"/>
              </a:ext>
            </a:extLst>
          </p:cNvPr>
          <p:cNvSpPr/>
          <p:nvPr/>
        </p:nvSpPr>
        <p:spPr bwMode="auto">
          <a:xfrm>
            <a:off x="479667" y="2852449"/>
            <a:ext cx="8212152" cy="182452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78">
              <a:defRPr/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Pentagon 29">
            <a:extLst>
              <a:ext uri="{FF2B5EF4-FFF2-40B4-BE49-F238E27FC236}">
                <a16:creationId xmlns:a16="http://schemas.microsoft.com/office/drawing/2014/main" id="{DE348782-D66D-05B2-D82A-68423FD6B188}"/>
              </a:ext>
            </a:extLst>
          </p:cNvPr>
          <p:cNvSpPr/>
          <p:nvPr/>
        </p:nvSpPr>
        <p:spPr bwMode="auto">
          <a:xfrm>
            <a:off x="479667" y="4719983"/>
            <a:ext cx="8441074" cy="438911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78">
              <a:defRPr/>
            </a:pPr>
            <a:r>
              <a:rPr lang="en-US" sz="1867">
                <a:solidFill>
                  <a:srgbClr val="FFFFFF"/>
                </a:solidFill>
                <a:latin typeface="Arial" charset="0"/>
                <a:cs typeface="Arial" charset="0"/>
              </a:rPr>
              <a:t>DISEASE PROGRESSION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20FA64-C41F-2CE0-08A4-9641247DF91D}"/>
              </a:ext>
            </a:extLst>
          </p:cNvPr>
          <p:cNvSpPr/>
          <p:nvPr/>
        </p:nvSpPr>
        <p:spPr>
          <a:xfrm>
            <a:off x="4611773" y="5196280"/>
            <a:ext cx="4572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We need to address obstruction earlier </a:t>
            </a:r>
            <a:br>
              <a:rPr lang="en-US" sz="1600" dirty="0"/>
            </a:br>
            <a:r>
              <a:rPr lang="en-US" sz="1600" dirty="0"/>
              <a:t>in the disease.</a:t>
            </a:r>
          </a:p>
          <a:p>
            <a:r>
              <a:rPr lang="en-US" sz="1800" b="1" dirty="0">
                <a:solidFill>
                  <a:schemeClr val="accent6"/>
                </a:solidFill>
              </a:rPr>
              <a:t>The solution? </a:t>
            </a:r>
            <a:br>
              <a:rPr lang="en-US" sz="1800" b="1" dirty="0">
                <a:solidFill>
                  <a:schemeClr val="accent6"/>
                </a:solidFill>
              </a:rPr>
            </a:br>
            <a:r>
              <a:rPr lang="en-US" sz="1800" b="1" dirty="0">
                <a:solidFill>
                  <a:schemeClr val="accent6"/>
                </a:solidFill>
              </a:rPr>
              <a:t>A procedure with faster recovery, fewer risks and proven outcomes.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E0EF33-7EB2-10F3-FB9E-8875FB21EC63}"/>
              </a:ext>
            </a:extLst>
          </p:cNvPr>
          <p:cNvSpPr/>
          <p:nvPr/>
        </p:nvSpPr>
        <p:spPr>
          <a:xfrm>
            <a:off x="39773" y="6132166"/>
            <a:ext cx="457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>
                <a:cs typeface="Arial" panose="020B0604020202020204" pitchFamily="34" charset="0"/>
              </a:rPr>
              <a:t>6. </a:t>
            </a:r>
            <a:r>
              <a:rPr lang="en-US" sz="1000" dirty="0" err="1">
                <a:cs typeface="Arial" panose="020B0604020202020204" pitchFamily="34" charset="0"/>
              </a:rPr>
              <a:t>NeoTract</a:t>
            </a:r>
            <a:r>
              <a:rPr lang="en-US" sz="1000" dirty="0">
                <a:cs typeface="Arial" panose="020B0604020202020204" pitchFamily="34" charset="0"/>
              </a:rPr>
              <a:t> Market Model 2019-21 for Investors 1-11-19 based on IQVIA data; </a:t>
            </a:r>
            <a:br>
              <a:rPr lang="en-US" sz="1000" dirty="0">
                <a:cs typeface="Arial" panose="020B0604020202020204" pitchFamily="34" charset="0"/>
              </a:rPr>
            </a:br>
            <a:r>
              <a:rPr lang="en-US" sz="1000" dirty="0">
                <a:cs typeface="Arial" panose="020B0604020202020204" pitchFamily="34" charset="0"/>
              </a:rPr>
              <a:t>7. </a:t>
            </a:r>
            <a:r>
              <a:rPr lang="en-US" sz="1000" dirty="0" err="1">
                <a:cs typeface="Arial" panose="020B0604020202020204" pitchFamily="34" charset="0"/>
              </a:rPr>
              <a:t>Tubaro</a:t>
            </a:r>
            <a:r>
              <a:rPr lang="en-US" sz="1000" dirty="0">
                <a:cs typeface="Arial" panose="020B0604020202020204" pitchFamily="34" charset="0"/>
              </a:rPr>
              <a:t>, Drugs Aging 2003; 20(3): 185-195; 8. </a:t>
            </a:r>
            <a:r>
              <a:rPr lang="en-US" sz="1000" dirty="0" err="1">
                <a:cs typeface="Arial" panose="020B0604020202020204" pitchFamily="34" charset="0"/>
              </a:rPr>
              <a:t>Flanigan</a:t>
            </a:r>
            <a:r>
              <a:rPr lang="en-US" sz="1000" dirty="0">
                <a:cs typeface="Arial" panose="020B0604020202020204" pitchFamily="34" charset="0"/>
              </a:rPr>
              <a:t>, J </a:t>
            </a:r>
            <a:r>
              <a:rPr lang="en-US" sz="1000" dirty="0" err="1">
                <a:cs typeface="Arial" panose="020B0604020202020204" pitchFamily="34" charset="0"/>
              </a:rPr>
              <a:t>Urol</a:t>
            </a:r>
            <a:r>
              <a:rPr lang="en-US" sz="1000" dirty="0">
                <a:cs typeface="Arial" panose="020B0604020202020204" pitchFamily="34" charset="0"/>
              </a:rPr>
              <a:t> 1998 July; 160: 12-17; 9. De </a:t>
            </a:r>
            <a:r>
              <a:rPr lang="en-US" sz="1000" dirty="0" err="1">
                <a:cs typeface="Arial" panose="020B0604020202020204" pitchFamily="34" charset="0"/>
              </a:rPr>
              <a:t>Nunzio</a:t>
            </a:r>
            <a:r>
              <a:rPr lang="en-US" sz="1000" dirty="0">
                <a:cs typeface="Arial" panose="020B0604020202020204" pitchFamily="34" charset="0"/>
              </a:rPr>
              <a:t>, J </a:t>
            </a:r>
            <a:r>
              <a:rPr lang="en-US" sz="1000" dirty="0" err="1">
                <a:cs typeface="Arial" panose="020B0604020202020204" pitchFamily="34" charset="0"/>
              </a:rPr>
              <a:t>Urol</a:t>
            </a:r>
            <a:r>
              <a:rPr lang="en-US" sz="1000" dirty="0">
                <a:cs typeface="Arial" panose="020B0604020202020204" pitchFamily="34" charset="0"/>
              </a:rPr>
              <a:t> 2003 Feb; 169: 535-539</a:t>
            </a:r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1A7BDA36-301C-90AA-020E-A48DE9D28E6A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0581" y="2879150"/>
            <a:ext cx="1766684" cy="178489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7CB531C2-15D2-B46C-48B5-BAA2AACFBC35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1222" y="2879150"/>
            <a:ext cx="1766684" cy="178489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98DDF1AC-4DFC-8003-92B1-EF31592A934C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1863" y="2879150"/>
            <a:ext cx="1766684" cy="178489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154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E2FCA9-4AE5-CC41-B5A3-460D9FD78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1924419"/>
            <a:ext cx="6858000" cy="124182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happens to our urinary tract as we age?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597584-2FF7-CA4B-A924-F39E78D5CF23}"/>
              </a:ext>
            </a:extLst>
          </p:cNvPr>
          <p:cNvSpPr txBox="1">
            <a:spLocks/>
          </p:cNvSpPr>
          <p:nvPr/>
        </p:nvSpPr>
        <p:spPr>
          <a:xfrm>
            <a:off x="628650" y="86833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145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Minimally Invasive Management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FA91BDF-D048-ABDD-7BAB-B82A3A48E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989570" cy="4351338"/>
          </a:xfrm>
        </p:spPr>
        <p:txBody>
          <a:bodyPr/>
          <a:lstStyle/>
          <a:p>
            <a:r>
              <a:rPr lang="en-US" dirty="0" err="1"/>
              <a:t>Urolift</a:t>
            </a:r>
            <a:r>
              <a:rPr lang="en-US" dirty="0"/>
              <a:t>®</a:t>
            </a:r>
          </a:p>
          <a:p>
            <a:pPr lvl="1"/>
            <a:r>
              <a:rPr lang="en-US" dirty="0"/>
              <a:t>Offered at Logan Health Urology</a:t>
            </a:r>
          </a:p>
          <a:p>
            <a:pPr lvl="1"/>
            <a:endParaRPr lang="en-US" dirty="0"/>
          </a:p>
          <a:p>
            <a:r>
              <a:rPr lang="en-US" dirty="0" err="1"/>
              <a:t>Rezum</a:t>
            </a:r>
            <a:endParaRPr lang="en-US" dirty="0"/>
          </a:p>
          <a:p>
            <a:pPr lvl="1"/>
            <a:r>
              <a:rPr lang="en-US" dirty="0"/>
              <a:t>Not offered yet</a:t>
            </a:r>
          </a:p>
          <a:p>
            <a:pPr lvl="1"/>
            <a:r>
              <a:rPr lang="en-US" dirty="0"/>
              <a:t>This involves steam</a:t>
            </a:r>
          </a:p>
        </p:txBody>
      </p:sp>
    </p:spTree>
    <p:extLst>
      <p:ext uri="{BB962C8B-B14F-4D97-AF65-F5344CB8AC3E}">
        <p14:creationId xmlns:p14="http://schemas.microsoft.com/office/powerpoint/2010/main" val="4137124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UROLIFT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Works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D08DC-F05E-7583-FDF5-298B0E011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" y="2104427"/>
            <a:ext cx="8875395" cy="31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72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UROLIFT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Treatment Images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BA4C3-44AC-BF6B-96F0-049C2FDE2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2" y="1400843"/>
            <a:ext cx="9038515" cy="39088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FAE702-CE77-C334-DB6E-A34CB15FA829}"/>
              </a:ext>
            </a:extLst>
          </p:cNvPr>
          <p:cNvSpPr/>
          <p:nvPr/>
        </p:nvSpPr>
        <p:spPr>
          <a:xfrm>
            <a:off x="2285999" y="5644783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B3B60"/>
                </a:solidFill>
                <a:cs typeface="Arial" panose="020B0604020202020204" pitchFamily="34" charset="0"/>
              </a:rPr>
              <a:t>Images representative of a typical effect</a:t>
            </a:r>
          </a:p>
          <a:p>
            <a:pPr algn="ctr"/>
            <a:r>
              <a:rPr lang="en-US" sz="1800" dirty="0">
                <a:solidFill>
                  <a:srgbClr val="0B3B60"/>
                </a:solidFill>
                <a:cs typeface="Arial" panose="020B0604020202020204" pitchFamily="34" charset="0"/>
              </a:rPr>
              <a:t>Individual results may vary</a:t>
            </a:r>
          </a:p>
        </p:txBody>
      </p:sp>
    </p:spTree>
    <p:extLst>
      <p:ext uri="{BB962C8B-B14F-4D97-AF65-F5344CB8AC3E}">
        <p14:creationId xmlns:p14="http://schemas.microsoft.com/office/powerpoint/2010/main" val="2847110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Surgical/Procedural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A91F4-5F63-3669-2568-2A16825DD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092440" cy="2312035"/>
          </a:xfrm>
        </p:spPr>
        <p:txBody>
          <a:bodyPr/>
          <a:lstStyle/>
          <a:p>
            <a:r>
              <a:rPr lang="en-US" dirty="0"/>
              <a:t>Transurethral Resection of the Prostate</a:t>
            </a:r>
          </a:p>
          <a:p>
            <a:r>
              <a:rPr lang="en-US" dirty="0" err="1"/>
              <a:t>PhotoVaporization</a:t>
            </a:r>
            <a:r>
              <a:rPr lang="en-US" dirty="0"/>
              <a:t> of the Prostate</a:t>
            </a:r>
          </a:p>
          <a:p>
            <a:r>
              <a:rPr lang="en-US" dirty="0" err="1"/>
              <a:t>HoLEP</a:t>
            </a:r>
            <a:endParaRPr lang="en-US" dirty="0"/>
          </a:p>
          <a:p>
            <a:r>
              <a:rPr lang="en-US" dirty="0"/>
              <a:t>Robotic Simple Prostatectomy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1DB9B-B447-A421-BD4D-1575498507C4}"/>
              </a:ext>
            </a:extLst>
          </p:cNvPr>
          <p:cNvSpPr txBox="1"/>
          <p:nvPr/>
        </p:nvSpPr>
        <p:spPr>
          <a:xfrm>
            <a:off x="2837906" y="488539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/>
                </a:solidFill>
              </a:rPr>
              <a:t>All of these modalities cause Ejaculatory </a:t>
            </a:r>
            <a:r>
              <a:rPr lang="en-US" sz="1800" b="1" dirty="0" err="1">
                <a:solidFill>
                  <a:schemeClr val="accent6"/>
                </a:solidFill>
              </a:rPr>
              <a:t>Dysfuction</a:t>
            </a:r>
            <a:r>
              <a:rPr lang="en-US" sz="1800" b="1" dirty="0">
                <a:solidFill>
                  <a:schemeClr val="accent6"/>
                </a:solidFill>
              </a:rPr>
              <a:t>.  Can cause possible Erectile Dysfunction and rarely cause incontinence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95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4D5FDD3-D134-6C05-6A3B-A7D8861E2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2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Surgical/Procedural Management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9115B-FC1D-808F-DDEC-07EF05CF4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825625"/>
            <a:ext cx="7772400" cy="4351338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>
                <a:solidFill>
                  <a:schemeClr val="accent6"/>
                </a:solidFill>
              </a:rPr>
              <a:t>Aquablation</a:t>
            </a:r>
            <a:endParaRPr lang="en-US" dirty="0"/>
          </a:p>
          <a:p>
            <a:pPr lvl="1"/>
            <a:r>
              <a:rPr lang="en-US" dirty="0"/>
              <a:t>Uses a heat-free waterjet controlled by robotic technology to remove prostate tissue.</a:t>
            </a:r>
          </a:p>
          <a:p>
            <a:r>
              <a:rPr lang="en-US" dirty="0"/>
              <a:t>Uses Ultrasound and cystoscope giving the surgeon the ability to see the entire prostate in real time.</a:t>
            </a:r>
            <a:r>
              <a:rPr lang="en-US" baseline="30000" dirty="0"/>
              <a:t>1,2</a:t>
            </a:r>
          </a:p>
          <a:p>
            <a:r>
              <a:rPr lang="en-US" dirty="0"/>
              <a:t>Very low rate of irreversible complications – incontinence, ejaculatory dysfunction, erectile dysfunction</a:t>
            </a:r>
            <a:r>
              <a:rPr lang="en-US" baseline="30000" dirty="0"/>
              <a:t>1,2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53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 To Help Preserve Your Bladder Health?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36BCF-2E9C-B836-CB17-7C5E5236C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Men over 40 should be evaluated</a:t>
            </a:r>
          </a:p>
          <a:p>
            <a:r>
              <a:rPr lang="en-US" dirty="0"/>
              <a:t>If you see that your symptoms are not improving or they are worsening on medications</a:t>
            </a:r>
          </a:p>
          <a:p>
            <a:r>
              <a:rPr lang="en-US" dirty="0"/>
              <a:t>If you cannot tolerate medications</a:t>
            </a:r>
          </a:p>
          <a:p>
            <a:r>
              <a:rPr lang="en-US" dirty="0"/>
              <a:t>If you don’t want your chronic catheter anymore</a:t>
            </a:r>
          </a:p>
        </p:txBody>
      </p:sp>
    </p:spTree>
    <p:extLst>
      <p:ext uri="{BB962C8B-B14F-4D97-AF65-F5344CB8AC3E}">
        <p14:creationId xmlns:p14="http://schemas.microsoft.com/office/powerpoint/2010/main" val="8255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E2FCA9-4AE5-CC41-B5A3-460D9FD78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1924419"/>
            <a:ext cx="7886700" cy="124182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Urinary Incontinence</a:t>
            </a:r>
          </a:p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(UI)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597584-2FF7-CA4B-A924-F39E78D5CF23}"/>
              </a:ext>
            </a:extLst>
          </p:cNvPr>
          <p:cNvSpPr txBox="1">
            <a:spLocks/>
          </p:cNvSpPr>
          <p:nvPr/>
        </p:nvSpPr>
        <p:spPr>
          <a:xfrm>
            <a:off x="628650" y="86833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358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Incontinence?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8D002-794B-80AD-0693-9BD1FB45F6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783830" cy="4351338"/>
          </a:xfrm>
        </p:spPr>
        <p:txBody>
          <a:bodyPr/>
          <a:lstStyle/>
          <a:p>
            <a:r>
              <a:rPr lang="en-US" dirty="0"/>
              <a:t>It is defined as the complaint of involuntary loss of urine</a:t>
            </a:r>
          </a:p>
          <a:p>
            <a:r>
              <a:rPr lang="en-US" dirty="0"/>
              <a:t>Types of Urinary Incontinence</a:t>
            </a:r>
          </a:p>
          <a:p>
            <a:pPr lvl="1"/>
            <a:r>
              <a:rPr lang="en-US" dirty="0"/>
              <a:t>Stress Urinary Incontinence (SUI)</a:t>
            </a:r>
          </a:p>
          <a:p>
            <a:pPr lvl="1"/>
            <a:r>
              <a:rPr lang="en-US" dirty="0"/>
              <a:t>Urge Urinary Incontinence (UUI)</a:t>
            </a:r>
          </a:p>
          <a:p>
            <a:pPr lvl="1"/>
            <a:r>
              <a:rPr lang="en-US" dirty="0"/>
              <a:t>Mixed Urinary Incontinence (MUI)</a:t>
            </a:r>
          </a:p>
          <a:p>
            <a:pPr lvl="1"/>
            <a:r>
              <a:rPr lang="en-US" dirty="0"/>
              <a:t>And many more…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C68A0-9964-C384-5BF4-C6B239849418}"/>
              </a:ext>
            </a:extLst>
          </p:cNvPr>
          <p:cNvSpPr/>
          <p:nvPr/>
        </p:nvSpPr>
        <p:spPr>
          <a:xfrm>
            <a:off x="2866319" y="5253633"/>
            <a:ext cx="6277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It is not NORMAL!</a:t>
            </a:r>
          </a:p>
        </p:txBody>
      </p:sp>
    </p:spTree>
    <p:extLst>
      <p:ext uri="{BB962C8B-B14F-4D97-AF65-F5344CB8AC3E}">
        <p14:creationId xmlns:p14="http://schemas.microsoft.com/office/powerpoint/2010/main" val="35823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9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FB9A4-A69E-8C08-855B-5E9042E47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350" y="1597024"/>
            <a:ext cx="8115300" cy="49637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49.6% of women report UI</a:t>
            </a:r>
          </a:p>
          <a:p>
            <a:pPr lvl="1"/>
            <a:r>
              <a:rPr lang="en-US" dirty="0"/>
              <a:t>49.8% pure SUI</a:t>
            </a:r>
          </a:p>
          <a:p>
            <a:pPr lvl="1"/>
            <a:r>
              <a:rPr lang="en-US" dirty="0"/>
              <a:t>34.4.% MUI</a:t>
            </a:r>
          </a:p>
          <a:p>
            <a:pPr lvl="1"/>
            <a:r>
              <a:rPr lang="en-US" dirty="0"/>
              <a:t>15.9% pure urgency UI</a:t>
            </a:r>
          </a:p>
          <a:p>
            <a:r>
              <a:rPr lang="en-US" dirty="0"/>
              <a:t>Among men, the prevalence increases with age</a:t>
            </a:r>
          </a:p>
          <a:p>
            <a:pPr lvl="1"/>
            <a:r>
              <a:rPr lang="en-US" dirty="0"/>
              <a:t>11% of men 60-64 years of age</a:t>
            </a:r>
          </a:p>
          <a:p>
            <a:pPr lvl="1"/>
            <a:r>
              <a:rPr lang="en-US" dirty="0"/>
              <a:t>31% </a:t>
            </a:r>
            <a:r>
              <a:rPr lang="en-US" u="sng" dirty="0"/>
              <a:t>&gt;</a:t>
            </a:r>
            <a:r>
              <a:rPr lang="en-US" b="1" dirty="0"/>
              <a:t> </a:t>
            </a:r>
            <a:r>
              <a:rPr lang="en-US" dirty="0"/>
              <a:t>85 years of age</a:t>
            </a:r>
          </a:p>
          <a:p>
            <a:r>
              <a:rPr lang="en-US" dirty="0"/>
              <a:t>Annual Costs projected</a:t>
            </a:r>
          </a:p>
          <a:p>
            <a:pPr lvl="1"/>
            <a:r>
              <a:rPr lang="en-US" dirty="0"/>
              <a:t>2007 – $65.9 billion</a:t>
            </a:r>
          </a:p>
          <a:p>
            <a:pPr lvl="1"/>
            <a:r>
              <a:rPr lang="en-US" dirty="0"/>
              <a:t>2015 - $76.2 billion</a:t>
            </a:r>
          </a:p>
          <a:p>
            <a:pPr lvl="1"/>
            <a:r>
              <a:rPr lang="en-US" dirty="0"/>
              <a:t>2020 – $82.6 billion</a:t>
            </a:r>
          </a:p>
          <a:p>
            <a:pPr lvl="1"/>
            <a:r>
              <a:rPr lang="en-US" dirty="0"/>
              <a:t>$3.8 Billion for men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71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Myths, Legends and Misinformation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3051B-F521-DE7B-60CA-044F0C1F2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17" y="1688465"/>
            <a:ext cx="8793013" cy="4351338"/>
          </a:xfrm>
        </p:spPr>
        <p:txBody>
          <a:bodyPr/>
          <a:lstStyle/>
          <a:p>
            <a:r>
              <a:rPr lang="en-US" dirty="0"/>
              <a:t>“Leakage is a normal part of being a woman.” </a:t>
            </a:r>
          </a:p>
          <a:p>
            <a:r>
              <a:rPr lang="en-US" dirty="0"/>
              <a:t>“Leakage is a normal, inevitable part of aging – it only happens to older, not younger women.”</a:t>
            </a:r>
          </a:p>
          <a:p>
            <a:r>
              <a:rPr lang="en-US" dirty="0"/>
              <a:t>“It cannot be treated.” </a:t>
            </a:r>
          </a:p>
          <a:p>
            <a:r>
              <a:rPr lang="en-US" dirty="0"/>
              <a:t>“Surgery is the only way to treat it”</a:t>
            </a:r>
          </a:p>
          <a:p>
            <a:r>
              <a:rPr lang="en-US" dirty="0"/>
              <a:t>“My mother had bladder problems so I have it – it’s genetic.”</a:t>
            </a:r>
          </a:p>
          <a:p>
            <a:r>
              <a:rPr lang="en-US" dirty="0"/>
              <a:t>“All mesh is bad”</a:t>
            </a:r>
          </a:p>
          <a:p>
            <a:r>
              <a:rPr lang="en-US" dirty="0"/>
              <a:t>“The FDA recalled mesh slings used to treat SUI“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Related Changes - Men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752327"/>
            <a:ext cx="85755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Enlarged prostates – Men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Urinary Obstruction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RUTIs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Urgency and Frequency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Nocturia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Nocturia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Decreased Testosterone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Prostate Cancer</a:t>
            </a:r>
          </a:p>
          <a:p>
            <a:pPr>
              <a:spcAft>
                <a:spcPts val="12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1337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 For Both Genders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3AC82-9559-2074-3073-7C4F17ABAF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Neurologic disease</a:t>
            </a:r>
          </a:p>
          <a:p>
            <a:r>
              <a:rPr lang="en-US" dirty="0"/>
              <a:t>Diabetes</a:t>
            </a:r>
          </a:p>
          <a:p>
            <a:r>
              <a:rPr lang="en-US" dirty="0"/>
              <a:t>Depression</a:t>
            </a:r>
          </a:p>
          <a:p>
            <a:r>
              <a:rPr lang="en-US" dirty="0"/>
              <a:t>Dementia</a:t>
            </a:r>
          </a:p>
          <a:p>
            <a:r>
              <a:rPr lang="en-US" dirty="0"/>
              <a:t>Chronic cough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575B1-B783-A53E-222E-B5F68419FB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Recurrent Cystitis</a:t>
            </a:r>
          </a:p>
          <a:p>
            <a:r>
              <a:rPr lang="en-US" dirty="0"/>
              <a:t>Pharmacologic therapies</a:t>
            </a:r>
          </a:p>
          <a:p>
            <a:r>
              <a:rPr lang="en-US" dirty="0"/>
              <a:t>Endocrine Disorders</a:t>
            </a:r>
          </a:p>
          <a:p>
            <a:r>
              <a:rPr lang="en-US" dirty="0"/>
              <a:t>Stool impaction</a:t>
            </a:r>
          </a:p>
          <a:p>
            <a:r>
              <a:rPr lang="en-US" dirty="0"/>
              <a:t>Reduced mobility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04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Factors: Women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CFC50-52DE-16BE-C8D9-838181B4C4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Increasing age</a:t>
            </a:r>
          </a:p>
          <a:p>
            <a:r>
              <a:rPr lang="en-US" dirty="0"/>
              <a:t>SUI</a:t>
            </a:r>
          </a:p>
          <a:p>
            <a:pPr lvl="1"/>
            <a:r>
              <a:rPr lang="en-US" dirty="0"/>
              <a:t>Parity</a:t>
            </a:r>
          </a:p>
          <a:p>
            <a:pPr lvl="1"/>
            <a:r>
              <a:rPr lang="en-US" dirty="0"/>
              <a:t>Higher BMI</a:t>
            </a:r>
          </a:p>
          <a:p>
            <a:pPr lvl="1"/>
            <a:r>
              <a:rPr lang="en-US" dirty="0"/>
              <a:t>Vaginal Delivery</a:t>
            </a:r>
          </a:p>
          <a:p>
            <a:pPr lvl="1"/>
            <a:r>
              <a:rPr lang="en-US" dirty="0"/>
              <a:t>Hormone Status</a:t>
            </a:r>
          </a:p>
          <a:p>
            <a:pPr lvl="1"/>
            <a:r>
              <a:rPr lang="en-US" dirty="0"/>
              <a:t>Diabetes</a:t>
            </a:r>
          </a:p>
          <a:p>
            <a:pPr lvl="1"/>
            <a:r>
              <a:rPr lang="en-US" dirty="0"/>
              <a:t>Family history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90DCF-9641-2BC3-CC10-B1C87F9DD2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Urinary Fistula</a:t>
            </a:r>
          </a:p>
          <a:p>
            <a:r>
              <a:rPr lang="en-US" dirty="0"/>
              <a:t>UUI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Outlet obstruction</a:t>
            </a:r>
          </a:p>
          <a:p>
            <a:pPr lvl="1"/>
            <a:r>
              <a:rPr lang="en-US" dirty="0"/>
              <a:t>Pelvic Floor disorders</a:t>
            </a:r>
          </a:p>
          <a:p>
            <a:pPr lvl="2"/>
            <a:r>
              <a:rPr lang="en-US" dirty="0"/>
              <a:t>Pelvic organ prolapse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91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08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Factors: 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AE154-7294-A038-1408-0406D4430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6092190" cy="4351338"/>
          </a:xfrm>
        </p:spPr>
        <p:txBody>
          <a:bodyPr/>
          <a:lstStyle/>
          <a:p>
            <a:r>
              <a:rPr lang="en-US" dirty="0"/>
              <a:t>Surgical Intervention</a:t>
            </a:r>
          </a:p>
          <a:p>
            <a:r>
              <a:rPr lang="en-US" dirty="0"/>
              <a:t>Radiation</a:t>
            </a:r>
          </a:p>
          <a:p>
            <a:r>
              <a:rPr lang="en-US" dirty="0"/>
              <a:t>Secondary to Bladder outlet obstruction</a:t>
            </a:r>
          </a:p>
          <a:p>
            <a:pPr lvl="1"/>
            <a:r>
              <a:rPr lang="en-US" dirty="0"/>
              <a:t>Benign prostatic hyperplasia (BPH)</a:t>
            </a:r>
          </a:p>
          <a:p>
            <a:pPr lvl="1"/>
            <a:r>
              <a:rPr lang="en-US" dirty="0"/>
              <a:t>Urethral Stricture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00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9B44A69-49A5-053B-0102-FFE4A264CFA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28650" y="388621"/>
            <a:ext cx="7886700" cy="36804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most practical approach to the treatment of Urinary Incontinence involves trials of conservative management prior to embarking on surgical intervention.</a:t>
            </a:r>
          </a:p>
        </p:txBody>
      </p:sp>
    </p:spTree>
    <p:extLst>
      <p:ext uri="{BB962C8B-B14F-4D97-AF65-F5344CB8AC3E}">
        <p14:creationId xmlns:p14="http://schemas.microsoft.com/office/powerpoint/2010/main" val="224627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Non-Surgical Treatment Of UI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515D0-A013-F727-3890-9FA1ADDC94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Bladder retraining</a:t>
            </a:r>
          </a:p>
          <a:p>
            <a:r>
              <a:rPr lang="en-US" dirty="0"/>
              <a:t>Behavioral therapy</a:t>
            </a:r>
          </a:p>
          <a:p>
            <a:r>
              <a:rPr lang="en-US" dirty="0"/>
              <a:t>Dietary modifications</a:t>
            </a:r>
          </a:p>
          <a:p>
            <a:r>
              <a:rPr lang="en-US" dirty="0"/>
              <a:t>Lifestyle changes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C1AB5-2C18-6B08-E439-30E31293F5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Pelvic floor rehabilitation</a:t>
            </a:r>
          </a:p>
          <a:p>
            <a:r>
              <a:rPr lang="en-US" dirty="0"/>
              <a:t>Vaginal pessaries</a:t>
            </a:r>
          </a:p>
          <a:p>
            <a:r>
              <a:rPr lang="en-US" dirty="0"/>
              <a:t>Urethral inserts</a:t>
            </a:r>
          </a:p>
          <a:p>
            <a:r>
              <a:rPr lang="en-US" dirty="0"/>
              <a:t>Pharmacotherapy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860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I Be Evaluated?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7DF12-3E5B-A135-94CA-67BF697DF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eaLnBrk="1" hangingPunct="1"/>
            <a:r>
              <a:rPr lang="en-US" dirty="0"/>
              <a:t>Voiding Diary</a:t>
            </a:r>
          </a:p>
          <a:p>
            <a:pPr lvl="1" eaLnBrk="1" hangingPunct="1"/>
            <a:r>
              <a:rPr lang="en-US" dirty="0"/>
              <a:t>Document fluid intake</a:t>
            </a:r>
          </a:p>
          <a:p>
            <a:pPr lvl="1" eaLnBrk="1" hangingPunct="1"/>
            <a:r>
              <a:rPr lang="en-US" dirty="0"/>
              <a:t>Quantification of urine output with voiding hat</a:t>
            </a:r>
          </a:p>
          <a:p>
            <a:pPr lvl="1" eaLnBrk="1" hangingPunct="1"/>
            <a:r>
              <a:rPr lang="en-US" dirty="0"/>
              <a:t>Uncontrolled loss of urine at day and night</a:t>
            </a:r>
          </a:p>
          <a:p>
            <a:pPr lvl="1" eaLnBrk="1" hangingPunct="1"/>
            <a:r>
              <a:rPr lang="en-US" dirty="0"/>
              <a:t>Degree of urge to go to the bathroom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Use and number of pads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1791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I Be Evaluated?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88E174-82ED-EDDF-DE46-B73D3D8CAC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 rtlCol="0">
            <a:normAutofit/>
          </a:bodyPr>
          <a:lstStyle/>
          <a:p>
            <a:pPr marL="502920" indent="-457200">
              <a:defRPr/>
            </a:pPr>
            <a:r>
              <a:rPr lang="en-US" dirty="0"/>
              <a:t>Physical Exam</a:t>
            </a:r>
          </a:p>
          <a:p>
            <a:pPr marL="662940" lvl="1" indent="-342900">
              <a:defRPr/>
            </a:pPr>
            <a:r>
              <a:rPr lang="en-US" dirty="0"/>
              <a:t>General examination</a:t>
            </a:r>
          </a:p>
          <a:p>
            <a:pPr marL="662940" lvl="1" indent="-342900">
              <a:defRPr/>
            </a:pPr>
            <a:r>
              <a:rPr lang="en-US" dirty="0"/>
              <a:t>Genitalia and pelvic floor examination</a:t>
            </a:r>
          </a:p>
          <a:p>
            <a:pPr marL="847090" lvl="2" indent="-342900">
              <a:defRPr/>
            </a:pPr>
            <a:r>
              <a:rPr lang="en-US" sz="2400" dirty="0"/>
              <a:t>Evaluate for prolapse (women)</a:t>
            </a:r>
          </a:p>
          <a:p>
            <a:pPr marL="847090" lvl="2" indent="-342900">
              <a:defRPr/>
            </a:pPr>
            <a:r>
              <a:rPr lang="en-US" sz="2400" dirty="0"/>
              <a:t>Cough test </a:t>
            </a:r>
          </a:p>
          <a:p>
            <a:pPr marL="662940" lvl="1" indent="-342900">
              <a:defRPr/>
            </a:pPr>
            <a:r>
              <a:rPr lang="en-US" sz="2800" dirty="0"/>
              <a:t>Rectal examination</a:t>
            </a:r>
          </a:p>
          <a:p>
            <a:pPr marL="662940" lvl="1" indent="-34290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75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I Be Evaluated?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376DA-6283-B539-8E60-85EAE1E6F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Urine Tests</a:t>
            </a:r>
          </a:p>
          <a:p>
            <a:pPr lvl="1" eaLnBrk="1" hangingPunct="1"/>
            <a:r>
              <a:rPr lang="en-US" dirty="0"/>
              <a:t>Urinalysis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Blood Work</a:t>
            </a:r>
          </a:p>
          <a:p>
            <a:pPr lvl="1" eaLnBrk="1" hangingPunct="1"/>
            <a:r>
              <a:rPr lang="en-US" dirty="0"/>
              <a:t>Blood sugar, HgbA1C</a:t>
            </a:r>
          </a:p>
          <a:p>
            <a:pPr lvl="1" eaLnBrk="1" hangingPunct="1"/>
            <a:r>
              <a:rPr lang="en-US" dirty="0"/>
              <a:t>PSA (men)</a:t>
            </a:r>
          </a:p>
          <a:p>
            <a:endParaRPr lang="en-US" dirty="0"/>
          </a:p>
          <a:p>
            <a:r>
              <a:rPr lang="en-US" dirty="0"/>
              <a:t>Post Void Residuals</a:t>
            </a:r>
          </a:p>
        </p:txBody>
      </p:sp>
    </p:spTree>
    <p:extLst>
      <p:ext uri="{BB962C8B-B14F-4D97-AF65-F5344CB8AC3E}">
        <p14:creationId xmlns:p14="http://schemas.microsoft.com/office/powerpoint/2010/main" val="1009810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207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Advanced Ways To Be Evaluated (Complex)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8825-91C9-7276-D526-3F2622373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994910" cy="4351338"/>
          </a:xfrm>
        </p:spPr>
        <p:txBody>
          <a:bodyPr/>
          <a:lstStyle/>
          <a:p>
            <a:pPr eaLnBrk="1" hangingPunct="1"/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  <a:latin typeface="Arial" charset="0"/>
              </a:rPr>
              <a:t>Urodynamic Studies</a:t>
            </a:r>
          </a:p>
          <a:p>
            <a:pPr lvl="1" eaLnBrk="1" hangingPunct="1"/>
            <a:r>
              <a:rPr lang="en-US" dirty="0">
                <a:latin typeface="Arial" charset="0"/>
              </a:rPr>
              <a:t>Uncontrolled bladder contractions</a:t>
            </a:r>
          </a:p>
          <a:p>
            <a:pPr lvl="1" eaLnBrk="1" hangingPunct="1"/>
            <a:r>
              <a:rPr lang="en-US" dirty="0">
                <a:latin typeface="Arial" charset="0"/>
              </a:rPr>
              <a:t>Urethral competence during filling</a:t>
            </a:r>
          </a:p>
          <a:p>
            <a:pPr lvl="1" eaLnBrk="1" hangingPunct="1"/>
            <a:r>
              <a:rPr lang="en-US" dirty="0">
                <a:latin typeface="Arial" charset="0"/>
              </a:rPr>
              <a:t>Bladder function during voiding</a:t>
            </a:r>
          </a:p>
          <a:p>
            <a:pPr lvl="1" eaLnBrk="1" hangingPunct="1"/>
            <a:r>
              <a:rPr lang="en-US" dirty="0">
                <a:latin typeface="Arial" charset="0"/>
              </a:rPr>
              <a:t>Residual urine after emptying</a:t>
            </a:r>
          </a:p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1867A50-0957-08C9-6818-43C48670F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122" y="2948940"/>
            <a:ext cx="3719878" cy="364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4959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9207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Advanced Ways To Be Evaluated (Complex)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8825-91C9-7276-D526-3F2622373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994910" cy="4351338"/>
          </a:xfrm>
        </p:spPr>
        <p:txBody>
          <a:bodyPr/>
          <a:lstStyle/>
          <a:p>
            <a:pPr eaLnBrk="1" hangingPunct="1"/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  <a:latin typeface="Arial" charset="0"/>
              </a:rPr>
              <a:t>Imaging Studies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Bladder Ultrasound- to evaluate for bladder mass, inflammation or stones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X-ray studies with contrast (VCUG)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MRI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Arial" charset="0"/>
              </a:rPr>
              <a:t>Cystoscopy</a:t>
            </a:r>
          </a:p>
          <a:p>
            <a:pPr lvl="1"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To evaluate anatomy</a:t>
            </a:r>
          </a:p>
          <a:p>
            <a:pPr lvl="1"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Cough/leak test</a:t>
            </a:r>
          </a:p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405C1A5-F2B8-CB5E-445B-95C7C53EF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09" y="2934020"/>
            <a:ext cx="2776537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70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Related Changes - Women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752327"/>
            <a:ext cx="857550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Decreased Estrogen – Women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Increased Urgency and Frequency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Incontinence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RUTIs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Weak Pelvic Floor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Prolapse</a:t>
            </a:r>
          </a:p>
          <a:p>
            <a:pPr>
              <a:spcAft>
                <a:spcPts val="12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29048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08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0C249-D8F1-F86D-6727-CC7685081B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Pure Urgency UI</a:t>
            </a:r>
          </a:p>
          <a:p>
            <a:pPr lvl="1"/>
            <a:r>
              <a:rPr lang="en-US" dirty="0"/>
              <a:t>Mostly MEDICAL</a:t>
            </a:r>
          </a:p>
          <a:p>
            <a:r>
              <a:rPr lang="en-US" dirty="0"/>
              <a:t>Pure Stress UI</a:t>
            </a:r>
          </a:p>
          <a:p>
            <a:r>
              <a:rPr lang="en-US" dirty="0"/>
              <a:t>Correct Anatomy</a:t>
            </a:r>
          </a:p>
          <a:p>
            <a:pPr lvl="1"/>
            <a:r>
              <a:rPr lang="en-US" dirty="0"/>
              <a:t>Surgical vs Non-Surgical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6AF10C-427C-F2A9-BCE6-2E134BE0718C}"/>
              </a:ext>
            </a:extLst>
          </p:cNvPr>
          <p:cNvSpPr/>
          <p:nvPr/>
        </p:nvSpPr>
        <p:spPr>
          <a:xfrm>
            <a:off x="992962" y="4809932"/>
            <a:ext cx="7272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Only treat if bothered</a:t>
            </a:r>
          </a:p>
        </p:txBody>
      </p:sp>
    </p:spTree>
    <p:extLst>
      <p:ext uri="{BB962C8B-B14F-4D97-AF65-F5344CB8AC3E}">
        <p14:creationId xmlns:p14="http://schemas.microsoft.com/office/powerpoint/2010/main" val="342692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206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Urinary Incontinence Surgical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5C830-AE16-2DDB-9B8A-0FA939491F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Urethral bulking</a:t>
            </a:r>
          </a:p>
          <a:p>
            <a:r>
              <a:rPr lang="en-US" dirty="0"/>
              <a:t>Slings</a:t>
            </a:r>
          </a:p>
          <a:p>
            <a:pPr lvl="1"/>
            <a:r>
              <a:rPr lang="en-US" dirty="0" err="1"/>
              <a:t>Midurethral</a:t>
            </a:r>
            <a:endParaRPr lang="en-US" dirty="0"/>
          </a:p>
          <a:p>
            <a:pPr lvl="1"/>
            <a:r>
              <a:rPr lang="en-US" dirty="0"/>
              <a:t>Pubovaginal</a:t>
            </a:r>
          </a:p>
          <a:p>
            <a:r>
              <a:rPr lang="en-US" dirty="0"/>
              <a:t>Burch </a:t>
            </a:r>
            <a:r>
              <a:rPr lang="en-US" dirty="0" err="1"/>
              <a:t>Colposuspension</a:t>
            </a:r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EE6CD3C-4B75-8571-F222-8763DAC28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9029" y="2057401"/>
            <a:ext cx="3666321" cy="41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552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Urethral Bulking</a:t>
            </a:r>
          </a:p>
        </p:txBody>
      </p:sp>
      <p:pic>
        <p:nvPicPr>
          <p:cNvPr id="3" name="Picture 2" descr="A diagram of a uterus&#10;&#10;Description automatically generated">
            <a:extLst>
              <a:ext uri="{FF2B5EF4-FFF2-40B4-BE49-F238E27FC236}">
                <a16:creationId xmlns:a16="http://schemas.microsoft.com/office/drawing/2014/main" id="{012B7A5A-E434-3581-A901-ACEFA4871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37" y="3750733"/>
            <a:ext cx="3719786" cy="2734043"/>
          </a:xfrm>
          <a:prstGeom prst="rect">
            <a:avLst/>
          </a:prstGeom>
        </p:spPr>
      </p:pic>
      <p:pic>
        <p:nvPicPr>
          <p:cNvPr id="4" name="Picture 3" descr="A close up of a red and white circle&#10;&#10;Description automatically generated">
            <a:extLst>
              <a:ext uri="{FF2B5EF4-FFF2-40B4-BE49-F238E27FC236}">
                <a16:creationId xmlns:a16="http://schemas.microsoft.com/office/drawing/2014/main" id="{C40B5D01-60D7-A10D-DF6A-0420F94F0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33" y="1442119"/>
            <a:ext cx="4671595" cy="198688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F1095F-D9D7-7A4B-2EBB-6F6C2A1BA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3329" y="2550199"/>
            <a:ext cx="4047802" cy="284476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Hypoallergenic, synthetic bulking material is injected </a:t>
            </a:r>
            <a:r>
              <a:rPr lang="en-US" dirty="0" err="1">
                <a:solidFill>
                  <a:schemeClr val="tx1"/>
                </a:solidFill>
              </a:rPr>
              <a:t>transurethrally</a:t>
            </a:r>
            <a:r>
              <a:rPr lang="en-US" dirty="0">
                <a:solidFill>
                  <a:schemeClr val="tx1"/>
                </a:solidFill>
              </a:rPr>
              <a:t> into the urethral submucosa for coaptation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Increases urethral resistance</a:t>
            </a:r>
          </a:p>
        </p:txBody>
      </p:sp>
    </p:spTree>
    <p:extLst>
      <p:ext uri="{BB962C8B-B14F-4D97-AF65-F5344CB8AC3E}">
        <p14:creationId xmlns:p14="http://schemas.microsoft.com/office/powerpoint/2010/main" val="29185445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Urethral Bulking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63194B-0391-665B-23B3-47DEAD434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98130" cy="4351338"/>
          </a:xfrm>
        </p:spPr>
        <p:txBody>
          <a:bodyPr/>
          <a:lstStyle/>
          <a:p>
            <a:r>
              <a:rPr lang="en-US" dirty="0"/>
              <a:t>Indications</a:t>
            </a:r>
          </a:p>
          <a:p>
            <a:pPr lvl="1"/>
            <a:r>
              <a:rPr lang="en-US" dirty="0"/>
              <a:t>Low- to moderate-volume SUI </a:t>
            </a:r>
          </a:p>
          <a:p>
            <a:pPr lvl="1"/>
            <a:r>
              <a:rPr lang="en-US" dirty="0"/>
              <a:t>Persistent SUI after other anti-incontinence procedures </a:t>
            </a:r>
          </a:p>
          <a:p>
            <a:pPr lvl="1"/>
            <a:r>
              <a:rPr lang="en-US" dirty="0"/>
              <a:t>Poor surgical candidates (advanced age, high anesthesia risk, </a:t>
            </a:r>
            <a:r>
              <a:rPr lang="en-US" dirty="0" err="1"/>
              <a:t>anticogulated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Can be done in- office or </a:t>
            </a:r>
            <a:r>
              <a:rPr lang="en-US" dirty="0" err="1"/>
              <a:t>OR</a:t>
            </a:r>
            <a:r>
              <a:rPr lang="en-US" dirty="0"/>
              <a:t> surgery center under light sedation</a:t>
            </a:r>
          </a:p>
          <a:p>
            <a:pPr lvl="1"/>
            <a:r>
              <a:rPr lang="en-US" dirty="0"/>
              <a:t>Planning future pregnancies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023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6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Urethral Bulking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2C2249-637C-5DB9-F449-84E291B915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Pros</a:t>
            </a:r>
          </a:p>
          <a:p>
            <a:r>
              <a:rPr lang="en-US" dirty="0"/>
              <a:t>Least invasive “surgical option”</a:t>
            </a:r>
          </a:p>
          <a:p>
            <a:r>
              <a:rPr lang="en-US" dirty="0"/>
              <a:t>Maybe performed in Office</a:t>
            </a:r>
          </a:p>
          <a:p>
            <a:pPr lvl="1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CD803C-7186-DBD0-5016-7D221F8300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Cons</a:t>
            </a:r>
          </a:p>
          <a:p>
            <a:r>
              <a:rPr lang="en-US" dirty="0"/>
              <a:t>Temporary</a:t>
            </a:r>
          </a:p>
          <a:p>
            <a:pPr lvl="1"/>
            <a:r>
              <a:rPr lang="en-US" dirty="0"/>
              <a:t>Patient’s usually need another injection within a couple of month, then yearly thereafter</a:t>
            </a:r>
          </a:p>
          <a:p>
            <a:pPr lvl="1"/>
            <a:r>
              <a:rPr lang="en-US" dirty="0"/>
              <a:t>Less effective than a sling</a:t>
            </a:r>
          </a:p>
          <a:p>
            <a:pPr lvl="1"/>
            <a:r>
              <a:rPr lang="en-US" dirty="0"/>
              <a:t>Urinary retention</a:t>
            </a:r>
          </a:p>
          <a:p>
            <a:pPr lvl="1"/>
            <a:r>
              <a:rPr lang="en-US" dirty="0"/>
              <a:t>UTI</a:t>
            </a:r>
          </a:p>
          <a:p>
            <a:pPr lvl="1"/>
            <a:r>
              <a:rPr lang="en-US" dirty="0"/>
              <a:t>Abscess</a:t>
            </a:r>
          </a:p>
          <a:p>
            <a:pPr lvl="1"/>
            <a:r>
              <a:rPr lang="en-US" dirty="0"/>
              <a:t>Migration of bulking agent</a:t>
            </a:r>
          </a:p>
        </p:txBody>
      </p:sp>
    </p:spTree>
    <p:extLst>
      <p:ext uri="{BB962C8B-B14F-4D97-AF65-F5344CB8AC3E}">
        <p14:creationId xmlns:p14="http://schemas.microsoft.com/office/powerpoint/2010/main" val="20830580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79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Suburethral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00C1-5D89-431D-DC2F-33FC44123F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611" y="1722755"/>
            <a:ext cx="3966210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Considered definitive treatment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Surgically corrects anatomy by repositioning the urethra and adding support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Reoperation rates are between 6-9% depending on sling placement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1"/>
                </a:solidFill>
              </a:rPr>
              <a:t>In women age &lt;70yrs who have never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had previous incontinence surgery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82% completely dry, no pads.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9% markedly improved (1 light pad/day)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9% no change.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CA2634-724E-E1DE-5268-27CA7253AD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77691" y="2284292"/>
            <a:ext cx="4560569" cy="340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AA789D-C77D-FCDD-3C60-F98FA32CD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442595"/>
            <a:ext cx="4320540" cy="479234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</a:pPr>
            <a:r>
              <a:rPr lang="en-US" sz="3800" dirty="0">
                <a:solidFill>
                  <a:schemeClr val="bg1"/>
                </a:solidFill>
              </a:rPr>
              <a:t>American Urological Association 2019</a:t>
            </a:r>
          </a:p>
          <a:p>
            <a:pPr lvl="1">
              <a:lnSpc>
                <a:spcPct val="90000"/>
              </a:lnSpc>
            </a:pPr>
            <a:r>
              <a:rPr lang="en-US" sz="3800" dirty="0">
                <a:solidFill>
                  <a:schemeClr val="bg1"/>
                </a:solidFill>
              </a:rPr>
              <a:t>Any restriction of the use of synthetic polypropylene mesh </a:t>
            </a:r>
            <a:r>
              <a:rPr lang="en-US" sz="3800" dirty="0" err="1">
                <a:solidFill>
                  <a:schemeClr val="bg1"/>
                </a:solidFill>
              </a:rPr>
              <a:t>suburethral</a:t>
            </a:r>
            <a:r>
              <a:rPr lang="en-US" sz="3800" dirty="0">
                <a:solidFill>
                  <a:schemeClr val="bg1"/>
                </a:solidFill>
              </a:rPr>
              <a:t> slings would be a disservice to women who choose to undergo surgical correction of SUI</a:t>
            </a:r>
          </a:p>
          <a:p>
            <a:pPr lvl="1">
              <a:lnSpc>
                <a:spcPct val="90000"/>
              </a:lnSpc>
            </a:pPr>
            <a:r>
              <a:rPr lang="en-US" sz="3800" dirty="0">
                <a:solidFill>
                  <a:schemeClr val="bg1"/>
                </a:solidFill>
              </a:rPr>
              <a:t>Mesh Mid urethral slings demonstrate good efficacy with acceptably low complication rates at 10-15 years of follow up.</a:t>
            </a:r>
          </a:p>
          <a:p>
            <a:pPr>
              <a:lnSpc>
                <a:spcPct val="90000"/>
              </a:lnSpc>
            </a:pPr>
            <a:r>
              <a:rPr lang="en-US" sz="3800" dirty="0">
                <a:solidFill>
                  <a:schemeClr val="bg1"/>
                </a:solidFill>
              </a:rPr>
              <a:t>AUGS/SUFU 2018</a:t>
            </a:r>
          </a:p>
          <a:p>
            <a:pPr lvl="1">
              <a:lnSpc>
                <a:spcPct val="90000"/>
              </a:lnSpc>
            </a:pPr>
            <a:r>
              <a:rPr lang="en-US" sz="3800" dirty="0">
                <a:solidFill>
                  <a:schemeClr val="bg1"/>
                </a:solidFill>
              </a:rPr>
              <a:t>Mesh MUS is the most extensively studied anti-incontinence procedure and remains standard of care for surgical treatment of SUI with superior safety and efficacy compared to their surgical procedures for SUI. #10 AUA update 2021 lesson 6</a:t>
            </a:r>
          </a:p>
          <a:p>
            <a:pPr>
              <a:lnSpc>
                <a:spcPct val="90000"/>
              </a:lnSpc>
            </a:pPr>
            <a:r>
              <a:rPr lang="en-US" sz="3800" dirty="0">
                <a:solidFill>
                  <a:schemeClr val="bg1"/>
                </a:solidFill>
              </a:rPr>
              <a:t>FDA supports use of MESH for SUI 2019.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69BCE-193B-3001-2C64-A8A3F2E27C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340" y="442595"/>
            <a:ext cx="3886200" cy="43513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sz="32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65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6500" dirty="0">
                <a:solidFill>
                  <a:srgbClr val="FFFFFF"/>
                </a:solidFill>
              </a:rPr>
              <a:t>Position Statements On Mesh</a:t>
            </a:r>
          </a:p>
        </p:txBody>
      </p:sp>
    </p:spTree>
    <p:extLst>
      <p:ext uri="{BB962C8B-B14F-4D97-AF65-F5344CB8AC3E}">
        <p14:creationId xmlns:p14="http://schemas.microsoft.com/office/powerpoint/2010/main" val="24031250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Stress Urinary Incontinence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BCB4B-9E6B-5198-FE0D-59F13C3329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Male Slings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F3B02-B286-728B-4E40-F0F22F20E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12623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Artificial Urinary Sphincter</a:t>
            </a:r>
          </a:p>
        </p:txBody>
      </p:sp>
      <p:pic>
        <p:nvPicPr>
          <p:cNvPr id="5" name="Picture 2" descr="Male Stress Urinary Incontinence: Diagnosis and Treatment">
            <a:extLst>
              <a:ext uri="{FF2B5EF4-FFF2-40B4-BE49-F238E27FC236}">
                <a16:creationId xmlns:a16="http://schemas.microsoft.com/office/drawing/2014/main" id="{0532693F-B0D8-8260-5781-B00690332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79886"/>
            <a:ext cx="4504389" cy="272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rtificial Urinary Sphincter">
            <a:extLst>
              <a:ext uri="{FF2B5EF4-FFF2-40B4-BE49-F238E27FC236}">
                <a16:creationId xmlns:a16="http://schemas.microsoft.com/office/drawing/2014/main" id="{ADC90849-E298-8F3F-4600-EDB38147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591889"/>
            <a:ext cx="37909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19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8064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the Overactive Bladder Symptom Complex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8287075-613D-B8FE-D5A5-7AB48FD351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1" y="1791900"/>
            <a:ext cx="3149152" cy="3852686"/>
          </a:xfrm>
          <a:prstGeom prst="rect">
            <a:avLst/>
          </a:prstGeom>
          <a:noFill/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ABD91B96-BFAA-FDCB-CB91-C2A57EEF8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/>
              <a:t>Urinary Urgency</a:t>
            </a:r>
          </a:p>
          <a:p>
            <a:r>
              <a:rPr lang="en-US" dirty="0"/>
              <a:t>Urinary Frequency</a:t>
            </a:r>
          </a:p>
          <a:p>
            <a:r>
              <a:rPr lang="en-US" dirty="0"/>
              <a:t>Nocturia</a:t>
            </a:r>
          </a:p>
          <a:p>
            <a:r>
              <a:rPr lang="en-US" dirty="0"/>
              <a:t>Urge Urinary Incontinence</a:t>
            </a:r>
          </a:p>
          <a:p>
            <a:r>
              <a:rPr lang="en-US" dirty="0"/>
              <a:t>Small Volume voiding</a:t>
            </a:r>
          </a:p>
          <a:p>
            <a:r>
              <a:rPr lang="en-US" dirty="0"/>
              <a:t>Pelvic discomfort</a:t>
            </a:r>
          </a:p>
        </p:txBody>
      </p:sp>
    </p:spTree>
    <p:extLst>
      <p:ext uri="{BB962C8B-B14F-4D97-AF65-F5344CB8AC3E}">
        <p14:creationId xmlns:p14="http://schemas.microsoft.com/office/powerpoint/2010/main" val="5510104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79F65B-8353-E38F-E167-B2A8A83B2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034" y="1664365"/>
            <a:ext cx="5851931" cy="455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97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Asymptomatic Bacteriuria?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7088" y="1752327"/>
            <a:ext cx="857550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&gt;100K bacteria in the urine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/>
                </a:solidFill>
              </a:rPr>
              <a:t>No Symptoms = No Treatment Needed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Some people have chronic bacterial colonization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It’s ok to have bacteria in your urine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If you don’t have symptoms, please don’t take antibiotics</a:t>
            </a:r>
          </a:p>
        </p:txBody>
      </p:sp>
    </p:spTree>
    <p:extLst>
      <p:ext uri="{BB962C8B-B14F-4D97-AF65-F5344CB8AC3E}">
        <p14:creationId xmlns:p14="http://schemas.microsoft.com/office/powerpoint/2010/main" val="31297603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Dietary Changes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B01C9-1038-49EB-EB88-20FC33EC73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Adequate fluid intake</a:t>
            </a:r>
          </a:p>
          <a:p>
            <a:pPr defTabSz="722376">
              <a:lnSpc>
                <a:spcPct val="90000"/>
              </a:lnSpc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Avoid bladder irritants</a:t>
            </a:r>
          </a:p>
          <a:p>
            <a:pPr marL="722376" lvl="2" defTabSz="722376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5 “Cs”</a:t>
            </a:r>
          </a:p>
          <a:p>
            <a:pPr marL="1083564" lvl="3" defTabSz="722376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Constipation</a:t>
            </a:r>
          </a:p>
          <a:p>
            <a:pPr marL="1083564" lvl="3" defTabSz="722376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Citrus </a:t>
            </a:r>
          </a:p>
          <a:p>
            <a:pPr marL="1083564" lvl="3" defTabSz="722376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Carbonation</a:t>
            </a:r>
          </a:p>
          <a:p>
            <a:pPr marL="1083564" lvl="3" defTabSz="722376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Chocolate</a:t>
            </a:r>
          </a:p>
          <a:p>
            <a:pPr marL="1083564" lvl="3" defTabSz="722376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Caffiene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722376" lvl="2" defTabSz="722376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Spicy foods</a:t>
            </a:r>
          </a:p>
          <a:p>
            <a:pPr marL="722376" lvl="2" defTabSz="722376">
              <a:lnSpc>
                <a:spcPct val="90000"/>
              </a:lnSpc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Alcohol</a:t>
            </a:r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49A62D7-26D2-4C1E-056A-D091E728DC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5" y="2217420"/>
            <a:ext cx="4150865" cy="335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0475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Dietary Changes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5A36E1-93E2-C6F5-B27F-D00B4DF88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772400" cy="4351338"/>
          </a:xfrm>
        </p:spPr>
        <p:txBody>
          <a:bodyPr/>
          <a:lstStyle/>
          <a:p>
            <a:r>
              <a:rPr lang="en-US" dirty="0"/>
              <a:t>Avoid Constipation</a:t>
            </a:r>
          </a:p>
          <a:p>
            <a:pPr lvl="1"/>
            <a:r>
              <a:rPr lang="en-US" dirty="0"/>
              <a:t>Increase Fiber</a:t>
            </a:r>
          </a:p>
          <a:p>
            <a:pPr lvl="1"/>
            <a:r>
              <a:rPr lang="en-US" dirty="0"/>
              <a:t>Add Fruits and Veggies</a:t>
            </a:r>
          </a:p>
        </p:txBody>
      </p:sp>
    </p:spTree>
    <p:extLst>
      <p:ext uri="{BB962C8B-B14F-4D97-AF65-F5344CB8AC3E}">
        <p14:creationId xmlns:p14="http://schemas.microsoft.com/office/powerpoint/2010/main" val="18351409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Lifestyle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400B0-0CE1-997A-0932-07F726B07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2673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Stop Smoking</a:t>
            </a:r>
          </a:p>
          <a:p>
            <a:pPr lvl="1"/>
            <a:r>
              <a:rPr lang="en-US" dirty="0"/>
              <a:t>Reduces chronic cough to eliminate pressure on pelvic floor</a:t>
            </a:r>
          </a:p>
          <a:p>
            <a:pPr lvl="1"/>
            <a:endParaRPr lang="en-US" dirty="0"/>
          </a:p>
          <a:p>
            <a:r>
              <a:rPr lang="en-US" dirty="0"/>
              <a:t>Weight reduction</a:t>
            </a:r>
          </a:p>
          <a:p>
            <a:pPr lvl="1"/>
            <a:r>
              <a:rPr lang="en-US" dirty="0"/>
              <a:t>Excessive body weight affects bladder pressures, blood flow and nerves</a:t>
            </a:r>
          </a:p>
          <a:p>
            <a:pPr lvl="1"/>
            <a:r>
              <a:rPr lang="en-US" dirty="0"/>
              <a:t>Moderate weight loss was associated with a 47% reduction in urinary incontinence episodes in women with severe UI ( at least 10 episodes/week)</a:t>
            </a:r>
          </a:p>
          <a:p>
            <a:pPr lvl="1"/>
            <a:r>
              <a:rPr lang="en-US" dirty="0"/>
              <a:t>Women who gained 11-22 </a:t>
            </a:r>
            <a:r>
              <a:rPr lang="en-US" dirty="0" err="1"/>
              <a:t>lbs</a:t>
            </a:r>
            <a:r>
              <a:rPr lang="en-US" dirty="0"/>
              <a:t> after age 18 have a 44% chance of weekly UI compared to women who stay within 4.4lbs of their baseline weight.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Exercise is protective for SUI but not UUI.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367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0C5CC9-FEC4-474D-24C4-924D60D35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6260" y="1422083"/>
            <a:ext cx="4149090" cy="47548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Involves education on the anatomy and function on the pelvic floor muscles and strength training in order to control the lower urinary tract function</a:t>
            </a:r>
          </a:p>
          <a:p>
            <a:pPr lvl="1"/>
            <a:r>
              <a:rPr lang="en-US" dirty="0"/>
              <a:t>40-50% chance that women can achieve satisfactory control of UI</a:t>
            </a:r>
          </a:p>
          <a:p>
            <a:pPr lvl="1"/>
            <a:endParaRPr lang="en-US" dirty="0"/>
          </a:p>
          <a:p>
            <a:pPr lvl="1" eaLnBrk="1" hangingPunct="1"/>
            <a:r>
              <a:rPr lang="en-US" dirty="0"/>
              <a:t>Help strengthen the muscles in the pelvis </a:t>
            </a:r>
          </a:p>
          <a:p>
            <a:pPr lvl="1" eaLnBrk="1" hangingPunct="1"/>
            <a:r>
              <a:rPr lang="en-US" dirty="0"/>
              <a:t>Active use of pelvic muscles to prevent urine loss</a:t>
            </a:r>
          </a:p>
          <a:p>
            <a:pPr lvl="1" eaLnBrk="1" hangingPunct="1"/>
            <a:r>
              <a:rPr lang="en-US" dirty="0"/>
              <a:t>Improve bladder stability</a:t>
            </a:r>
          </a:p>
          <a:p>
            <a:pPr lvl="1" eaLnBrk="1" hangingPunct="1"/>
            <a:r>
              <a:rPr lang="en-US" dirty="0"/>
              <a:t>Helps suppress urgency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1E405C-46EE-99A7-BBFA-DCBA327F9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14451"/>
            <a:ext cx="3886200" cy="4754880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Pelvic Floor Muscle Training</a:t>
            </a:r>
            <a:br>
              <a:rPr lang="en-US" dirty="0"/>
            </a:br>
            <a:r>
              <a:rPr lang="en-US" dirty="0"/>
              <a:t>+/- Biofeedback</a:t>
            </a:r>
            <a:br>
              <a:rPr lang="en-US" dirty="0"/>
            </a:br>
            <a:r>
              <a:rPr lang="en-US" dirty="0"/>
              <a:t>+/- Electrical or magnetic stimulation</a:t>
            </a:r>
          </a:p>
        </p:txBody>
      </p:sp>
    </p:spTree>
    <p:extLst>
      <p:ext uri="{BB962C8B-B14F-4D97-AF65-F5344CB8AC3E}">
        <p14:creationId xmlns:p14="http://schemas.microsoft.com/office/powerpoint/2010/main" val="8860145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9717E-EAE1-8C57-5B77-25C2CA91E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5137" y="1420623"/>
            <a:ext cx="4613726" cy="496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161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6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Medications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DE1F77-760A-C168-C169-E3821A96F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/>
              <a:t>Anticholinergic</a:t>
            </a:r>
          </a:p>
          <a:p>
            <a:pPr lvl="1"/>
            <a:r>
              <a:rPr lang="en-US" dirty="0"/>
              <a:t>Muscarinic receptors</a:t>
            </a:r>
          </a:p>
          <a:p>
            <a:pPr lvl="1"/>
            <a:r>
              <a:rPr lang="en-US" dirty="0"/>
              <a:t>Side Effects</a:t>
            </a:r>
          </a:p>
          <a:p>
            <a:pPr lvl="2"/>
            <a:r>
              <a:rPr lang="en-US" sz="2400" dirty="0"/>
              <a:t>Constipation</a:t>
            </a:r>
          </a:p>
          <a:p>
            <a:pPr lvl="2"/>
            <a:r>
              <a:rPr lang="en-US" sz="2400" dirty="0"/>
              <a:t>Dry mouth</a:t>
            </a:r>
          </a:p>
          <a:p>
            <a:pPr lvl="2"/>
            <a:r>
              <a:rPr lang="en-US" sz="2400" dirty="0"/>
              <a:t>Dry eyes</a:t>
            </a:r>
          </a:p>
          <a:p>
            <a:pPr lvl="2"/>
            <a:r>
              <a:rPr lang="en-US" sz="2400" dirty="0"/>
              <a:t>Memory loss and cognitive impairment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57C9F62-4EC0-93C3-C55D-9353428FF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/>
              <a:t>Beta- 3 Adrenergic agonists</a:t>
            </a:r>
          </a:p>
          <a:p>
            <a:pPr lvl="1"/>
            <a:r>
              <a:rPr lang="en-US" dirty="0" err="1"/>
              <a:t>Myrbetriq</a:t>
            </a:r>
            <a:endParaRPr lang="en-US" dirty="0"/>
          </a:p>
          <a:p>
            <a:pPr lvl="2"/>
            <a:r>
              <a:rPr lang="en-US" sz="2400" dirty="0"/>
              <a:t>Side Effects</a:t>
            </a:r>
          </a:p>
          <a:p>
            <a:pPr lvl="3"/>
            <a:r>
              <a:rPr lang="en-US" sz="2400" dirty="0"/>
              <a:t>Increased blood pressure</a:t>
            </a:r>
          </a:p>
          <a:p>
            <a:pPr lvl="3"/>
            <a:r>
              <a:rPr lang="en-US" sz="2400" dirty="0"/>
              <a:t>Stuffy nose</a:t>
            </a:r>
          </a:p>
          <a:p>
            <a:pPr lvl="3"/>
            <a:r>
              <a:rPr lang="en-US" sz="2400" dirty="0"/>
              <a:t>Headache</a:t>
            </a:r>
          </a:p>
          <a:p>
            <a:pPr lvl="3"/>
            <a:r>
              <a:rPr lang="en-US" sz="2400" dirty="0"/>
              <a:t>UTI</a:t>
            </a:r>
          </a:p>
        </p:txBody>
      </p:sp>
    </p:spTree>
    <p:extLst>
      <p:ext uri="{BB962C8B-B14F-4D97-AF65-F5344CB8AC3E}">
        <p14:creationId xmlns:p14="http://schemas.microsoft.com/office/powerpoint/2010/main" val="39712160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Therapies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35EA99A1-1091-7486-29D5-E3154F5D59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986125"/>
              </p:ext>
            </p:extLst>
          </p:nvPr>
        </p:nvGraphicFramePr>
        <p:xfrm>
          <a:off x="133817" y="2057400"/>
          <a:ext cx="8815873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78039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22226"/>
            <a:ext cx="862965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Tibial Nerve Stimulation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1C688-40AD-FF6D-E2AD-14644DB19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8904"/>
            <a:ext cx="8321040" cy="2963545"/>
          </a:xfrm>
        </p:spPr>
        <p:txBody>
          <a:bodyPr/>
          <a:lstStyle/>
          <a:p>
            <a:pPr eaLnBrk="1" hangingPunct="1"/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Electrical </a:t>
            </a:r>
            <a:r>
              <a:rPr lang="en-US" dirty="0">
                <a:solidFill>
                  <a:schemeClr val="accent6"/>
                </a:solidFill>
                <a:latin typeface="Arial" charset="0"/>
              </a:rPr>
              <a:t>stimulation of the bladder via Tibial (ankle) nerve </a:t>
            </a:r>
          </a:p>
          <a:p>
            <a:pPr lvl="1" eaLnBrk="1" hangingPunct="1"/>
            <a:r>
              <a:rPr lang="en-US" dirty="0">
                <a:latin typeface="Arial" charset="0"/>
              </a:rPr>
              <a:t>An alternative to medications </a:t>
            </a:r>
          </a:p>
          <a:p>
            <a:pPr lvl="1" eaLnBrk="1" hangingPunct="1"/>
            <a:r>
              <a:rPr lang="en-US" dirty="0">
                <a:latin typeface="Arial" charset="0"/>
              </a:rPr>
              <a:t>Least invasive form of neuromodulation</a:t>
            </a:r>
          </a:p>
          <a:p>
            <a:pPr lvl="1" eaLnBrk="1" hangingPunct="1"/>
            <a:r>
              <a:rPr lang="en-US" dirty="0">
                <a:latin typeface="Arial" charset="0"/>
              </a:rPr>
              <a:t>Indirect stimulation of the bladder using a nerve in the leg</a:t>
            </a:r>
          </a:p>
          <a:p>
            <a:pPr lvl="1" eaLnBrk="1" hangingPunct="1"/>
            <a:r>
              <a:rPr lang="en-US" dirty="0">
                <a:latin typeface="Arial" charset="0"/>
              </a:rPr>
              <a:t>Recommend 12 treatments, 30 minutes each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15B31E6-1F23-05AE-9D52-BB5437CFC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" y="4373564"/>
            <a:ext cx="3011048" cy="22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5D917F3-8D0B-140D-72B7-8F64F0A0B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27" y="4373564"/>
            <a:ext cx="3222274" cy="22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240D1FD-AF83-5A2D-71D7-010C18634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01" y="4429283"/>
            <a:ext cx="2526030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BE6D3857-3025-3B6B-EE8A-136718095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316" y="6383653"/>
            <a:ext cx="1905000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6600"/>
                </a:solidFill>
              </a:rPr>
              <a:t>Posterior Tibial Nerve Stimulation (PTNS)</a:t>
            </a:r>
          </a:p>
        </p:txBody>
      </p:sp>
    </p:spTree>
    <p:extLst>
      <p:ext uri="{BB962C8B-B14F-4D97-AF65-F5344CB8AC3E}">
        <p14:creationId xmlns:p14="http://schemas.microsoft.com/office/powerpoint/2010/main" val="4276595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BA1A3-8706-FCDA-1B9A-ECBBDE434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03870" cy="226631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Botox</a:t>
            </a:r>
            <a:endParaRPr lang="en-US" dirty="0"/>
          </a:p>
          <a:p>
            <a:pPr lvl="1" eaLnBrk="1" hangingPunct="1"/>
            <a:r>
              <a:rPr lang="en-US" dirty="0">
                <a:latin typeface="Arial" charset="0"/>
              </a:rPr>
              <a:t>Neurotoxin, Clostridium botulinum</a:t>
            </a:r>
          </a:p>
          <a:p>
            <a:pPr lvl="1" eaLnBrk="1" hangingPunct="1"/>
            <a:r>
              <a:rPr lang="en-US" dirty="0">
                <a:latin typeface="Arial" charset="0"/>
              </a:rPr>
              <a:t>Injections into the bladder under direct vision</a:t>
            </a:r>
          </a:p>
          <a:p>
            <a:pPr lvl="1" eaLnBrk="1" hangingPunct="1"/>
            <a:r>
              <a:rPr lang="en-US" dirty="0">
                <a:latin typeface="Arial" charset="0"/>
              </a:rPr>
              <a:t>Blocks the nerve ends with a chemical</a:t>
            </a:r>
          </a:p>
          <a:p>
            <a:pPr lvl="1" eaLnBrk="1" hangingPunct="1"/>
            <a:r>
              <a:rPr lang="en-US" dirty="0">
                <a:latin typeface="Arial" charset="0"/>
              </a:rPr>
              <a:t>Starts working as soon as 2 days after injection</a:t>
            </a:r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BEF50D4-6FEC-39FF-A87F-BD91CA30D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130" y="3851838"/>
            <a:ext cx="3711581" cy="276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9360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BA1A3-8706-FCDA-1B9A-ECBBDE434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03870" cy="226631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Botox</a:t>
            </a:r>
          </a:p>
          <a:p>
            <a:pPr lvl="1" eaLnBrk="1" hangingPunct="1"/>
            <a:r>
              <a:rPr lang="en-US" dirty="0">
                <a:latin typeface="Arial" charset="0"/>
              </a:rPr>
              <a:t>Duration between 3-6 months</a:t>
            </a:r>
          </a:p>
          <a:p>
            <a:pPr lvl="1" eaLnBrk="1" hangingPunct="1"/>
            <a:r>
              <a:rPr lang="en-US" dirty="0">
                <a:latin typeface="Arial" charset="0"/>
              </a:rPr>
              <a:t>Widely used for failure of medical therapy</a:t>
            </a:r>
          </a:p>
          <a:p>
            <a:pPr lvl="1" eaLnBrk="1" hangingPunct="1"/>
            <a:r>
              <a:rPr lang="en-US" dirty="0">
                <a:latin typeface="Arial" charset="0"/>
              </a:rPr>
              <a:t>Not indicated for patients who do not empty well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F98A6-AD46-D858-736B-1617DDF07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90" y="3429000"/>
            <a:ext cx="259080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12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E2FCA9-4AE5-CC41-B5A3-460D9FD78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1924419"/>
            <a:ext cx="7886700" cy="1241822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Recurrent Urinary Tract Infections (RUTI)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597584-2FF7-CA4B-A924-F39E78D5CF23}"/>
              </a:ext>
            </a:extLst>
          </p:cNvPr>
          <p:cNvSpPr txBox="1">
            <a:spLocks/>
          </p:cNvSpPr>
          <p:nvPr/>
        </p:nvSpPr>
        <p:spPr>
          <a:xfrm>
            <a:off x="628650" y="86833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444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BA1A3-8706-FCDA-1B9A-ECBBDE434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03870" cy="478091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Botox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Side effects:</a:t>
            </a:r>
          </a:p>
          <a:p>
            <a:pPr lvl="2" eaLnBrk="1" hangingPunct="1">
              <a:defRPr/>
            </a:pPr>
            <a:r>
              <a:rPr lang="en-US" dirty="0">
                <a:latin typeface="Arial" charset="0"/>
              </a:rPr>
              <a:t>Sometimes it works a little too well…retention</a:t>
            </a:r>
          </a:p>
          <a:p>
            <a:pPr lvl="2" eaLnBrk="1" hangingPunct="1">
              <a:defRPr/>
            </a:pPr>
            <a:r>
              <a:rPr lang="en-US" dirty="0">
                <a:latin typeface="Arial" charset="0"/>
              </a:rPr>
              <a:t>Pain</a:t>
            </a:r>
          </a:p>
          <a:p>
            <a:pPr lvl="2" eaLnBrk="1" hangingPunct="1">
              <a:defRPr/>
            </a:pPr>
            <a:r>
              <a:rPr lang="en-US" dirty="0">
                <a:latin typeface="Arial" charset="0"/>
              </a:rPr>
              <a:t>Bleeding</a:t>
            </a:r>
          </a:p>
          <a:p>
            <a:pPr lvl="2" eaLnBrk="1" hangingPunct="1">
              <a:defRPr/>
            </a:pPr>
            <a:r>
              <a:rPr lang="en-US" dirty="0">
                <a:latin typeface="Arial" charset="0"/>
              </a:rPr>
              <a:t>Infections</a:t>
            </a:r>
          </a:p>
          <a:p>
            <a:pPr lvl="1"/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latin typeface="Arial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Arial" charset="0"/>
              </a:rPr>
              <a:t>Important Notes</a:t>
            </a:r>
          </a:p>
          <a:p>
            <a:pPr lvl="2" eaLnBrk="1" hangingPunct="1">
              <a:defRPr/>
            </a:pPr>
            <a:r>
              <a:rPr lang="en-US" dirty="0">
                <a:latin typeface="Arial" charset="0"/>
              </a:rPr>
              <a:t>Wears off</a:t>
            </a:r>
          </a:p>
          <a:p>
            <a:pPr lvl="2" eaLnBrk="1" hangingPunct="1">
              <a:defRPr/>
            </a:pPr>
            <a:r>
              <a:rPr lang="en-US" dirty="0">
                <a:latin typeface="Arial" charset="0"/>
              </a:rPr>
              <a:t>Re-injection  needed</a:t>
            </a:r>
          </a:p>
          <a:p>
            <a:pPr lvl="2" eaLnBrk="1" hangingPunct="1">
              <a:defRPr/>
            </a:pPr>
            <a:r>
              <a:rPr lang="en-US" dirty="0">
                <a:latin typeface="Arial" charset="0"/>
              </a:rPr>
              <a:t>Easy to do - 5-minute office procedure</a:t>
            </a:r>
          </a:p>
          <a:p>
            <a:pPr lvl="1"/>
            <a:endParaRPr lang="en-US" dirty="0">
              <a:latin typeface="Arial" charset="0"/>
            </a:endParaRPr>
          </a:p>
          <a:p>
            <a:pPr lvl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4162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92F21-D7A7-AB50-9B9B-02686C429C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63040"/>
            <a:ext cx="7943850" cy="498348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Sacral Neuromodulation (</a:t>
            </a:r>
            <a:r>
              <a:rPr lang="en-US" dirty="0" err="1">
                <a:solidFill>
                  <a:schemeClr val="accent6"/>
                </a:solidFill>
              </a:rPr>
              <a:t>Interstim</a:t>
            </a:r>
            <a:r>
              <a:rPr lang="en-US" dirty="0">
                <a:solidFill>
                  <a:schemeClr val="accent6"/>
                </a:solidFill>
              </a:rPr>
              <a:t>)</a:t>
            </a:r>
          </a:p>
          <a:p>
            <a:pPr lvl="1" eaLnBrk="1" hangingPunct="1"/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Pacemaker for the bladder</a:t>
            </a:r>
            <a:r>
              <a:rPr lang="ja-JP" altLang="en-US" dirty="0">
                <a:latin typeface="Arial" charset="0"/>
              </a:rPr>
              <a:t>”</a:t>
            </a:r>
            <a:endParaRPr lang="en-US" altLang="ja-JP" dirty="0">
              <a:latin typeface="Arial" charset="0"/>
            </a:endParaRPr>
          </a:p>
          <a:p>
            <a:pPr lvl="1" eaLnBrk="1" hangingPunct="1"/>
            <a:r>
              <a:rPr lang="en-US" altLang="ja-JP" dirty="0">
                <a:latin typeface="Arial" charset="0"/>
              </a:rPr>
              <a:t>Another form of electrical stimulation</a:t>
            </a:r>
          </a:p>
          <a:p>
            <a:pPr lvl="1" eaLnBrk="1" hangingPunct="1"/>
            <a:r>
              <a:rPr lang="en-US" dirty="0">
                <a:latin typeface="Arial" charset="0"/>
              </a:rPr>
              <a:t>Treatment indicated for:</a:t>
            </a:r>
          </a:p>
          <a:p>
            <a:pPr lvl="2" eaLnBrk="1" hangingPunct="1"/>
            <a:r>
              <a:rPr lang="en-US" dirty="0">
                <a:solidFill>
                  <a:schemeClr val="accent6"/>
                </a:solidFill>
                <a:latin typeface="Arial" charset="0"/>
              </a:rPr>
              <a:t>Urge incontinence</a:t>
            </a:r>
          </a:p>
          <a:p>
            <a:pPr lvl="2" eaLnBrk="1" hangingPunct="1"/>
            <a:r>
              <a:rPr lang="en-US" dirty="0">
                <a:solidFill>
                  <a:schemeClr val="accent6"/>
                </a:solidFill>
                <a:latin typeface="Arial" charset="0"/>
              </a:rPr>
              <a:t>Urinary retention </a:t>
            </a:r>
          </a:p>
          <a:p>
            <a:pPr lvl="2" eaLnBrk="1" hangingPunct="1"/>
            <a:r>
              <a:rPr lang="en-US" dirty="0">
                <a:solidFill>
                  <a:schemeClr val="accent6"/>
                </a:solidFill>
                <a:latin typeface="Arial" charset="0"/>
              </a:rPr>
              <a:t>Fecal incontinence</a:t>
            </a:r>
          </a:p>
          <a:p>
            <a:pPr lvl="1" eaLnBrk="1" hangingPunct="1"/>
            <a:r>
              <a:rPr lang="en-US" dirty="0">
                <a:latin typeface="Arial" charset="0"/>
              </a:rPr>
              <a:t>Proven efficacy in patients for whom conventional therapy has failed</a:t>
            </a:r>
          </a:p>
          <a:p>
            <a:pPr lvl="1" eaLnBrk="1" hangingPunct="1"/>
            <a:r>
              <a:rPr lang="en-US" dirty="0">
                <a:solidFill>
                  <a:schemeClr val="accent6"/>
                </a:solidFill>
                <a:latin typeface="Arial" charset="0"/>
              </a:rPr>
              <a:t>FDA-approved x 14 years</a:t>
            </a:r>
          </a:p>
          <a:p>
            <a:pPr lvl="1" eaLnBrk="1" hangingPunct="1"/>
            <a:r>
              <a:rPr lang="en-US" dirty="0">
                <a:latin typeface="Arial" charset="0"/>
              </a:rPr>
              <a:t>Good results in patient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altLang="ja-JP" dirty="0">
                <a:latin typeface="Arial" charset="0"/>
              </a:rPr>
              <a:t>s with neurologic conditions (MS, SCI)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553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F9D20-DE61-AEA2-E3A3-0059A4F1B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26730" cy="252920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Sacral Neuromodulation</a:t>
            </a:r>
            <a:endParaRPr lang="en-US" dirty="0"/>
          </a:p>
          <a:p>
            <a:pPr lvl="1"/>
            <a:r>
              <a:rPr lang="en-US" dirty="0"/>
              <a:t>How does it work?</a:t>
            </a:r>
          </a:p>
          <a:p>
            <a:pPr lvl="2"/>
            <a:r>
              <a:rPr lang="en-US" dirty="0"/>
              <a:t>Electrical lead placed next to bladder nerves</a:t>
            </a:r>
          </a:p>
          <a:p>
            <a:pPr lvl="2"/>
            <a:r>
              <a:rPr lang="en-US" dirty="0"/>
              <a:t>Sends mild stimulation to the sacral nerves to modulate bladder activity</a:t>
            </a:r>
          </a:p>
          <a:p>
            <a:pPr lvl="2"/>
            <a:r>
              <a:rPr lang="en-US" dirty="0"/>
              <a:t>Connected to a battery</a:t>
            </a:r>
          </a:p>
          <a:p>
            <a:pPr lvl="3"/>
            <a:r>
              <a:rPr lang="en-US" dirty="0"/>
              <a:t>Battery changes every 3-5 years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3C83AF4-8B64-68BB-7966-E863BA26F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3" y="4354829"/>
            <a:ext cx="3179611" cy="229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03EB1A6-6492-F037-6155-3BF6F5EBD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84" y="4553503"/>
            <a:ext cx="3569453" cy="197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90008D6-2721-9136-8425-04D007D63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48" y="4217670"/>
            <a:ext cx="2277752" cy="174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4291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F9D20-DE61-AEA2-E3A3-0059A4F1B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26730" cy="252920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accent6"/>
                </a:solidFill>
              </a:rPr>
              <a:t>Surgery</a:t>
            </a:r>
            <a:endParaRPr lang="en-US" dirty="0"/>
          </a:p>
          <a:p>
            <a:pPr lvl="1"/>
            <a:r>
              <a:rPr lang="en-US" dirty="0"/>
              <a:t>When all else fails…</a:t>
            </a:r>
          </a:p>
          <a:p>
            <a:pPr lvl="1"/>
            <a:r>
              <a:rPr lang="en-US" dirty="0"/>
              <a:t>Bladder denervation</a:t>
            </a:r>
          </a:p>
          <a:p>
            <a:pPr lvl="1"/>
            <a:r>
              <a:rPr lang="en-US" dirty="0"/>
              <a:t>Bladder augmentation</a:t>
            </a:r>
          </a:p>
          <a:p>
            <a:pPr lvl="2"/>
            <a:r>
              <a:rPr lang="en-US" dirty="0"/>
              <a:t>Bladder becomes enlarged with an extension made from bowel</a:t>
            </a:r>
          </a:p>
          <a:p>
            <a:pPr lvl="2"/>
            <a:r>
              <a:rPr lang="en-US" dirty="0"/>
              <a:t>Larger reservoir allows lower pressures</a:t>
            </a:r>
          </a:p>
        </p:txBody>
      </p:sp>
    </p:spTree>
    <p:extLst>
      <p:ext uri="{BB962C8B-B14F-4D97-AF65-F5344CB8AC3E}">
        <p14:creationId xmlns:p14="http://schemas.microsoft.com/office/powerpoint/2010/main" val="4262155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8AD0CE-8CA2-3ED7-E6F4-4578ADDA3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56553"/>
            <a:ext cx="7772400" cy="31524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Erectile Dysfunction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(ED)</a:t>
            </a:r>
          </a:p>
        </p:txBody>
      </p:sp>
    </p:spTree>
    <p:extLst>
      <p:ext uri="{BB962C8B-B14F-4D97-AF65-F5344CB8AC3E}">
        <p14:creationId xmlns:p14="http://schemas.microsoft.com/office/powerpoint/2010/main" val="11041076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Erectile Dysfunction?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3DDA5-9CBF-AF03-5484-D45D8FB1BB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943850" cy="4351338"/>
          </a:xfrm>
        </p:spPr>
        <p:txBody>
          <a:bodyPr/>
          <a:lstStyle/>
          <a:p>
            <a:r>
              <a:rPr lang="en-US" dirty="0"/>
              <a:t>ED is the persistent ability to attain and/or maintain a penile erection sufficient for satisfactory sexual performance. </a:t>
            </a:r>
          </a:p>
          <a:p>
            <a:endParaRPr lang="en-US" dirty="0"/>
          </a:p>
          <a:p>
            <a:r>
              <a:rPr lang="en-US" dirty="0"/>
              <a:t>52% of mean &gt;40 </a:t>
            </a:r>
            <a:r>
              <a:rPr lang="en-US" dirty="0" err="1"/>
              <a:t>yrs</a:t>
            </a:r>
            <a:r>
              <a:rPr lang="en-US" dirty="0"/>
              <a:t> have some degree of ED</a:t>
            </a:r>
          </a:p>
          <a:p>
            <a:endParaRPr lang="en-US" dirty="0"/>
          </a:p>
          <a:p>
            <a:r>
              <a:rPr lang="en-US" dirty="0"/>
              <a:t>Testosterone decreases as we 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413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6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Causes ED?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61C41F4-03B8-4F70-3C79-81AF08C5D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en-US" dirty="0"/>
              <a:t>Vasculogenic</a:t>
            </a:r>
          </a:p>
          <a:p>
            <a:pPr lvl="1"/>
            <a:r>
              <a:rPr lang="en-US" dirty="0"/>
              <a:t>Arterial Insufficiency</a:t>
            </a:r>
          </a:p>
          <a:p>
            <a:pPr lvl="1"/>
            <a:r>
              <a:rPr lang="en-US" dirty="0"/>
              <a:t>Venous leak</a:t>
            </a:r>
          </a:p>
          <a:p>
            <a:r>
              <a:rPr lang="en-US" dirty="0"/>
              <a:t>Neurogenic</a:t>
            </a:r>
          </a:p>
          <a:p>
            <a:r>
              <a:rPr lang="en-US" dirty="0"/>
              <a:t>Psychogenic</a:t>
            </a:r>
          </a:p>
          <a:p>
            <a:pPr lvl="1"/>
            <a:r>
              <a:rPr lang="en-US" dirty="0"/>
              <a:t>Depression</a:t>
            </a:r>
          </a:p>
          <a:p>
            <a:pPr lvl="1"/>
            <a:r>
              <a:rPr lang="en-US" dirty="0"/>
              <a:t>Stress</a:t>
            </a:r>
          </a:p>
          <a:p>
            <a:pPr lvl="1"/>
            <a:r>
              <a:rPr lang="en-US" dirty="0"/>
              <a:t>Anxiety</a:t>
            </a:r>
          </a:p>
          <a:p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69FBD66-BD31-1947-42C9-BBC44C557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/>
              <a:t>Endocrinologic</a:t>
            </a:r>
          </a:p>
          <a:p>
            <a:pPr lvl="1"/>
            <a:r>
              <a:rPr lang="en-US" dirty="0"/>
              <a:t>Thyroid disorders</a:t>
            </a:r>
          </a:p>
          <a:p>
            <a:pPr lvl="1"/>
            <a:r>
              <a:rPr lang="en-US" dirty="0"/>
              <a:t>Low Testosterone</a:t>
            </a:r>
          </a:p>
          <a:p>
            <a:r>
              <a:rPr lang="en-US" dirty="0"/>
              <a:t>Medications</a:t>
            </a:r>
          </a:p>
        </p:txBody>
      </p:sp>
    </p:spTree>
    <p:extLst>
      <p:ext uri="{BB962C8B-B14F-4D97-AF65-F5344CB8AC3E}">
        <p14:creationId xmlns:p14="http://schemas.microsoft.com/office/powerpoint/2010/main" val="787665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2226"/>
            <a:ext cx="803529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Medications/Drugs That Cause 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631AD0-9458-E165-8662-F4F127A0A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High blood pressure</a:t>
            </a:r>
          </a:p>
          <a:p>
            <a:pPr lvl="1"/>
            <a:r>
              <a:rPr lang="en-US" dirty="0"/>
              <a:t>Betablockers, Thiazides, clonidine, methyldopa</a:t>
            </a:r>
          </a:p>
          <a:p>
            <a:r>
              <a:rPr lang="en-US" dirty="0"/>
              <a:t>Antidepressants and </a:t>
            </a:r>
            <a:r>
              <a:rPr lang="en-US" dirty="0" err="1"/>
              <a:t>Antispychotics</a:t>
            </a:r>
            <a:endParaRPr lang="en-US" dirty="0"/>
          </a:p>
          <a:p>
            <a:r>
              <a:rPr lang="en-US" dirty="0"/>
              <a:t>Testosterone blockers</a:t>
            </a:r>
          </a:p>
          <a:p>
            <a:pPr lvl="1"/>
            <a:r>
              <a:rPr lang="en-US" dirty="0"/>
              <a:t>Spironolactone</a:t>
            </a:r>
          </a:p>
          <a:p>
            <a:pPr lvl="1"/>
            <a:r>
              <a:rPr lang="en-US" dirty="0"/>
              <a:t>Cimetidine</a:t>
            </a:r>
          </a:p>
          <a:p>
            <a:r>
              <a:rPr lang="en-US" dirty="0"/>
              <a:t>Sedatives</a:t>
            </a:r>
          </a:p>
          <a:p>
            <a:r>
              <a:rPr lang="en-US" dirty="0"/>
              <a:t>Alcohol</a:t>
            </a:r>
          </a:p>
          <a:p>
            <a:r>
              <a:rPr lang="en-US" dirty="0"/>
              <a:t>Tobacco smoking</a:t>
            </a:r>
          </a:p>
        </p:txBody>
      </p:sp>
    </p:spTree>
    <p:extLst>
      <p:ext uri="{BB962C8B-B14F-4D97-AF65-F5344CB8AC3E}">
        <p14:creationId xmlns:p14="http://schemas.microsoft.com/office/powerpoint/2010/main" val="42427694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Medical Conditions That Cause ED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4465350A-939C-97C3-3E34-81CE00F77E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930320"/>
              </p:ext>
            </p:extLst>
          </p:nvPr>
        </p:nvGraphicFramePr>
        <p:xfrm>
          <a:off x="165735" y="1714500"/>
          <a:ext cx="8812530" cy="3879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56130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Surgical And Traumatic Causes Of ED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8BE9841-5EBD-4E11-29DD-4B4EE13D58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394228"/>
              </p:ext>
            </p:extLst>
          </p:nvPr>
        </p:nvGraphicFramePr>
        <p:xfrm>
          <a:off x="146685" y="1977389"/>
          <a:ext cx="8850630" cy="3559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101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UTI?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752327"/>
            <a:ext cx="85755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&gt;100K Colony forming units per ml of bacteria per ml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Symptoms: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Frequency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Urgency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Painful Urination</a:t>
            </a:r>
          </a:p>
          <a:p>
            <a:pPr>
              <a:spcAft>
                <a:spcPts val="12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89752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D7ABC6-D849-BA41-A537-B91AF3FF3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2040" y="1965959"/>
            <a:ext cx="3623310" cy="421100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Erectile dysfunction is a risk factor for Cardiovascular disease</a:t>
            </a:r>
          </a:p>
        </p:txBody>
      </p:sp>
      <p:pic>
        <p:nvPicPr>
          <p:cNvPr id="6" name="Picture 2" descr="What does erectile dysfunction have to ...">
            <a:extLst>
              <a:ext uri="{FF2B5EF4-FFF2-40B4-BE49-F238E27FC236}">
                <a16:creationId xmlns:a16="http://schemas.microsoft.com/office/drawing/2014/main" id="{D4C53087-94B9-092C-AB49-00C2102E032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r="6301" b="-1"/>
          <a:stretch/>
        </p:blipFill>
        <p:spPr bwMode="auto">
          <a:xfrm>
            <a:off x="251460" y="1976645"/>
            <a:ext cx="4560570" cy="358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9801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Treatments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AC030B-734D-EFED-1546-C162986B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/>
          <a:p>
            <a:r>
              <a:rPr lang="en-US" dirty="0"/>
              <a:t>Non-Medications</a:t>
            </a:r>
          </a:p>
          <a:p>
            <a:pPr lvl="1"/>
            <a:r>
              <a:rPr lang="en-US" dirty="0"/>
              <a:t>Vacuum Erection Device</a:t>
            </a:r>
          </a:p>
          <a:p>
            <a:r>
              <a:rPr lang="en-US" dirty="0"/>
              <a:t>Medications</a:t>
            </a:r>
          </a:p>
          <a:p>
            <a:pPr lvl="1"/>
            <a:r>
              <a:rPr lang="en-US" dirty="0"/>
              <a:t>Oral</a:t>
            </a:r>
          </a:p>
          <a:p>
            <a:pPr lvl="1"/>
            <a:r>
              <a:rPr lang="en-US" dirty="0"/>
              <a:t>Penile injections</a:t>
            </a:r>
          </a:p>
          <a:p>
            <a:pPr lvl="1"/>
            <a:r>
              <a:rPr lang="en-US" dirty="0"/>
              <a:t>Urethral Suppositories</a:t>
            </a:r>
          </a:p>
          <a:p>
            <a:r>
              <a:rPr lang="en-US" dirty="0"/>
              <a:t>Surgery</a:t>
            </a:r>
          </a:p>
          <a:p>
            <a:pPr lvl="1"/>
            <a:r>
              <a:rPr lang="en-US" dirty="0"/>
              <a:t>Penile Prosthesis</a:t>
            </a:r>
          </a:p>
          <a:p>
            <a:endParaRPr lang="en-US" dirty="0"/>
          </a:p>
        </p:txBody>
      </p:sp>
      <p:pic>
        <p:nvPicPr>
          <p:cNvPr id="6" name="Picture 2" descr="AMS 700™ Inflatable Penile Prosthesis ...">
            <a:extLst>
              <a:ext uri="{FF2B5EF4-FFF2-40B4-BE49-F238E27FC236}">
                <a16:creationId xmlns:a16="http://schemas.microsoft.com/office/drawing/2014/main" id="{D7242B5A-965B-7A04-96DC-4A3F139E1ED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9152" y="1668799"/>
            <a:ext cx="4011929" cy="413900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341936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8AD0CE-8CA2-3ED7-E6F4-4578ADDA3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56553"/>
            <a:ext cx="7772400" cy="31524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1617163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Prostate Cancer Stats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9F8441-1B2C-652F-BAB9-C05F8FA79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232059"/>
            <a:ext cx="788670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 1 in 8 men will be diagnosed with prostate cancer in their lifetime</a:t>
            </a:r>
          </a:p>
          <a:p>
            <a:pPr>
              <a:lnSpc>
                <a:spcPct val="110000"/>
              </a:lnSpc>
            </a:pPr>
            <a:r>
              <a:rPr lang="en-US" dirty="0"/>
              <a:t> 1 in 6 African American men will be diagnosed with prostate cancer in their lifetime.</a:t>
            </a:r>
          </a:p>
          <a:p>
            <a:pPr>
              <a:lnSpc>
                <a:spcPct val="110000"/>
              </a:lnSpc>
            </a:pPr>
            <a:r>
              <a:rPr lang="en-US" dirty="0"/>
              <a:t> 1 in 41 men will die from prostate cancer</a:t>
            </a:r>
          </a:p>
          <a:p>
            <a:pPr>
              <a:lnSpc>
                <a:spcPct val="110000"/>
              </a:lnSpc>
            </a:pPr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most common cancer in men</a:t>
            </a:r>
          </a:p>
          <a:p>
            <a:pPr>
              <a:lnSpc>
                <a:spcPct val="110000"/>
              </a:lnSpc>
            </a:pPr>
            <a:r>
              <a:rPr lang="en-US" dirty="0"/>
              <a:t> 98% 5 year survival according to SEER data.</a:t>
            </a:r>
          </a:p>
          <a:p>
            <a:pPr>
              <a:lnSpc>
                <a:spcPct val="110000"/>
              </a:lnSpc>
            </a:pPr>
            <a:r>
              <a:rPr lang="en-US" dirty="0"/>
              <a:t>3.1 million men living with prostate cancer in the 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CABB5-EEEB-3159-6E49-C1E650C5164C}"/>
              </a:ext>
            </a:extLst>
          </p:cNvPr>
          <p:cNvSpPr/>
          <p:nvPr/>
        </p:nvSpPr>
        <p:spPr>
          <a:xfrm>
            <a:off x="-1" y="5467666"/>
            <a:ext cx="9144001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Average age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27669362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Factors For Prostate Cancer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2DAEB7-DE8A-DB1B-0996-551D8EF29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01211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Family History of Prostate cancer</a:t>
            </a:r>
          </a:p>
          <a:p>
            <a:endParaRPr lang="en-US" dirty="0"/>
          </a:p>
          <a:p>
            <a:r>
              <a:rPr lang="en-US" dirty="0"/>
              <a:t>African American Ancestry</a:t>
            </a:r>
          </a:p>
          <a:p>
            <a:endParaRPr lang="en-US" dirty="0"/>
          </a:p>
          <a:p>
            <a:r>
              <a:rPr lang="en-US" dirty="0"/>
              <a:t>Age &gt;40</a:t>
            </a:r>
          </a:p>
          <a:p>
            <a:endParaRPr lang="en-US" dirty="0"/>
          </a:p>
          <a:p>
            <a:r>
              <a:rPr lang="en-US" dirty="0"/>
              <a:t>Genetic mutations</a:t>
            </a:r>
          </a:p>
          <a:p>
            <a:pPr lvl="1"/>
            <a:r>
              <a:rPr lang="en-US" dirty="0"/>
              <a:t>BRCA 2, Lynch syndrome</a:t>
            </a:r>
          </a:p>
          <a:p>
            <a:pPr lvl="1"/>
            <a:endParaRPr lang="en-US" dirty="0"/>
          </a:p>
          <a:p>
            <a:r>
              <a:rPr lang="en-US" dirty="0"/>
              <a:t>Agent Orange Exposure</a:t>
            </a:r>
          </a:p>
        </p:txBody>
      </p:sp>
    </p:spTree>
    <p:extLst>
      <p:ext uri="{BB962C8B-B14F-4D97-AF65-F5344CB8AC3E}">
        <p14:creationId xmlns:p14="http://schemas.microsoft.com/office/powerpoint/2010/main" val="10032322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Symptoms Of Prostate Cancer?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38DAC77-487A-0BBF-C366-176E101DBE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075421"/>
              </p:ext>
            </p:extLst>
          </p:nvPr>
        </p:nvGraphicFramePr>
        <p:xfrm>
          <a:off x="248836" y="1685812"/>
          <a:ext cx="8552264" cy="4119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98107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So…When Do We Screen?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875D6-900B-6084-A694-F4D304D86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61020" cy="4351338"/>
          </a:xfrm>
        </p:spPr>
        <p:txBody>
          <a:bodyPr/>
          <a:lstStyle/>
          <a:p>
            <a:r>
              <a:rPr lang="en-US" dirty="0"/>
              <a:t>This answer varies from the American Cancer Society,  National Comprehensive Cancer Network, and the American Urological Association.</a:t>
            </a:r>
          </a:p>
          <a:p>
            <a:endParaRPr lang="en-US" dirty="0"/>
          </a:p>
          <a:p>
            <a:r>
              <a:rPr lang="en-US" dirty="0"/>
              <a:t>Let’s check them out!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762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Cancer Society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0C6EED3-F3FA-3CBC-2CA9-E370EE5976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829338"/>
              </p:ext>
            </p:extLst>
          </p:nvPr>
        </p:nvGraphicFramePr>
        <p:xfrm>
          <a:off x="180849" y="1840230"/>
          <a:ext cx="8667283" cy="421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87777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Urological Association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32D73-9758-4B3F-1E0D-1FC8382FD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97814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Not screening men &lt;40 years</a:t>
            </a:r>
          </a:p>
          <a:p>
            <a:r>
              <a:rPr lang="en-US" dirty="0"/>
              <a:t>Do not recommend routine screening in men 40 -50 years</a:t>
            </a:r>
          </a:p>
          <a:p>
            <a:pPr lvl="1"/>
            <a:r>
              <a:rPr lang="en-US" dirty="0"/>
              <a:t>Exceptions</a:t>
            </a:r>
          </a:p>
          <a:p>
            <a:pPr lvl="2"/>
            <a:r>
              <a:rPr lang="en-US" dirty="0"/>
              <a:t>African American Race</a:t>
            </a:r>
          </a:p>
          <a:p>
            <a:pPr lvl="2"/>
            <a:r>
              <a:rPr lang="en-US" dirty="0"/>
              <a:t>Family history of prostate cancer</a:t>
            </a:r>
          </a:p>
          <a:p>
            <a:r>
              <a:rPr lang="en-US" b="1" dirty="0"/>
              <a:t> </a:t>
            </a:r>
            <a:r>
              <a:rPr lang="en-US" b="1" dirty="0">
                <a:solidFill>
                  <a:schemeClr val="accent6"/>
                </a:solidFill>
              </a:rPr>
              <a:t>Greatest Benefit:  Age 50 to 69 years.</a:t>
            </a:r>
          </a:p>
          <a:p>
            <a:r>
              <a:rPr lang="en-US" dirty="0"/>
              <a:t>Do not recommend routine screening in men age 70+ years</a:t>
            </a:r>
          </a:p>
          <a:p>
            <a:r>
              <a:rPr lang="en-US" dirty="0"/>
              <a:t>Do not recommend screening in men with less than 10-15 </a:t>
            </a:r>
            <a:r>
              <a:rPr lang="en-US" dirty="0" err="1"/>
              <a:t>yr</a:t>
            </a:r>
            <a:r>
              <a:rPr lang="en-US" dirty="0"/>
              <a:t> life expectancy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165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Have The Screening Guidelines Changed And Screening Declined?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230E1-9FD5-D052-0FF6-42D1EE614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48434"/>
            <a:ext cx="7886700" cy="499808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Prostate, Lung, Colon, and Ovarian trial</a:t>
            </a:r>
          </a:p>
          <a:p>
            <a:pPr lvl="1"/>
            <a:r>
              <a:rPr lang="en-US" dirty="0"/>
              <a:t>After 7-10 </a:t>
            </a:r>
            <a:r>
              <a:rPr lang="en-US" dirty="0" err="1"/>
              <a:t>yrs</a:t>
            </a:r>
            <a:r>
              <a:rPr lang="en-US" dirty="0"/>
              <a:t> of follow up, the rate of death from prostate cancer did not differ significantly between the two studies.</a:t>
            </a:r>
          </a:p>
          <a:p>
            <a:pPr lvl="2"/>
            <a:r>
              <a:rPr lang="en-US" dirty="0"/>
              <a:t>Not a great study as it compared organized screening to opportunistic screening</a:t>
            </a:r>
          </a:p>
          <a:p>
            <a:pPr lvl="1"/>
            <a:endParaRPr lang="en-US" dirty="0"/>
          </a:p>
          <a:p>
            <a:r>
              <a:rPr lang="en-US" dirty="0"/>
              <a:t>European Randomized Trial of Prostate Cancer Screening</a:t>
            </a:r>
          </a:p>
          <a:p>
            <a:pPr lvl="1"/>
            <a:r>
              <a:rPr lang="en-US" dirty="0"/>
              <a:t>After 16 </a:t>
            </a:r>
            <a:r>
              <a:rPr lang="en-US" dirty="0" err="1"/>
              <a:t>yrs</a:t>
            </a:r>
            <a:r>
              <a:rPr lang="en-US" dirty="0"/>
              <a:t> of follow-up:</a:t>
            </a:r>
          </a:p>
          <a:p>
            <a:pPr lvl="2"/>
            <a:r>
              <a:rPr lang="en-US" dirty="0"/>
              <a:t>570 men would have to be screened to prevent 1 death</a:t>
            </a:r>
          </a:p>
          <a:p>
            <a:pPr lvl="2"/>
            <a:r>
              <a:rPr lang="en-US" dirty="0"/>
              <a:t>18 men would have to be treated to prevent 1 death</a:t>
            </a:r>
          </a:p>
          <a:p>
            <a:r>
              <a:rPr lang="en-US" dirty="0"/>
              <a:t>Goteborg Trial- Sweden</a:t>
            </a:r>
          </a:p>
          <a:p>
            <a:pPr lvl="1"/>
            <a:r>
              <a:rPr lang="en-US" dirty="0"/>
              <a:t>PSA every 2 years vs no screening in men 50-64 </a:t>
            </a:r>
            <a:r>
              <a:rPr lang="en-US" dirty="0" err="1"/>
              <a:t>yrs</a:t>
            </a:r>
            <a:r>
              <a:rPr lang="en-US" dirty="0"/>
              <a:t> with 18 </a:t>
            </a:r>
            <a:r>
              <a:rPr lang="en-US" dirty="0" err="1"/>
              <a:t>yrs</a:t>
            </a:r>
            <a:r>
              <a:rPr lang="en-US" dirty="0"/>
              <a:t> follow up</a:t>
            </a:r>
          </a:p>
          <a:p>
            <a:pPr lvl="2"/>
            <a:r>
              <a:rPr lang="en-US" dirty="0"/>
              <a:t>35% reduction in relative risk of death </a:t>
            </a:r>
          </a:p>
          <a:p>
            <a:pPr lvl="2"/>
            <a:r>
              <a:rPr lang="en-US" dirty="0"/>
              <a:t>231 men had to be screened to prevent 1 death.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66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5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Recurrent UTIs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248" y="1409427"/>
            <a:ext cx="857550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Definition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Two Separate Culture Proven Episode within 6 months or 3 episodes in 1 year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Types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Uncomplicated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Infection in a health patient with no anatomic or functional abnormality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Complicated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Male Gender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Anatomic or function abnormality of the urinary tract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Immunocompromised person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Multi-drug resistant bacteria</a:t>
            </a:r>
          </a:p>
          <a:p>
            <a:pPr>
              <a:spcAft>
                <a:spcPts val="12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12878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Preventative Service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B1914-4B9D-C52B-E533-0364BFF3D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966710" cy="4351338"/>
          </a:xfrm>
        </p:spPr>
        <p:txBody>
          <a:bodyPr/>
          <a:lstStyle/>
          <a:p>
            <a:r>
              <a:rPr lang="en-US" dirty="0"/>
              <a:t>In 2018, the USPSTF recommended having an informed discussion with your doctor if you are between the age of 55-69.  </a:t>
            </a:r>
          </a:p>
          <a:p>
            <a:r>
              <a:rPr lang="en-US" dirty="0"/>
              <a:t>Prior to this the recommendations were no routine PSA screening.</a:t>
            </a:r>
          </a:p>
          <a:p>
            <a:pPr lvl="1"/>
            <a:r>
              <a:rPr lang="en-US" dirty="0"/>
              <a:t>Panel made up of primary care clinicians without the input of those that treat prostate cancer.</a:t>
            </a:r>
          </a:p>
          <a:p>
            <a:r>
              <a:rPr lang="en-US" dirty="0"/>
              <a:t>Recommend against screening in men &gt;70 yrs.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932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 Prevent Prostate Cancer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6F2DF4B-875F-080C-E8AF-7698E2424049}"/>
              </a:ext>
            </a:extLst>
          </p:cNvPr>
          <p:cNvGrpSpPr/>
          <p:nvPr/>
        </p:nvGrpSpPr>
        <p:grpSpPr>
          <a:xfrm>
            <a:off x="846868" y="1439820"/>
            <a:ext cx="7360920" cy="915120"/>
            <a:chOff x="525780" y="42714"/>
            <a:chExt cx="7360920" cy="91512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59D6BED-9E71-AA27-9689-D8F28902BBD7}"/>
                </a:ext>
              </a:extLst>
            </p:cNvPr>
            <p:cNvSpPr/>
            <p:nvPr/>
          </p:nvSpPr>
          <p:spPr>
            <a:xfrm>
              <a:off x="525780" y="42714"/>
              <a:ext cx="7360920" cy="9151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EE1D8B3-0709-E949-B7C6-33DF72BEF4D9}"/>
                </a:ext>
              </a:extLst>
            </p:cNvPr>
            <p:cNvSpPr txBox="1"/>
            <p:nvPr/>
          </p:nvSpPr>
          <p:spPr>
            <a:xfrm>
              <a:off x="570452" y="87386"/>
              <a:ext cx="7271576" cy="825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100" kern="1200" dirty="0"/>
                <a:t>SELECT trial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4D15F61-4F3C-A388-C995-036426F1934D}"/>
              </a:ext>
            </a:extLst>
          </p:cNvPr>
          <p:cNvGrpSpPr/>
          <p:nvPr/>
        </p:nvGrpSpPr>
        <p:grpSpPr>
          <a:xfrm>
            <a:off x="133816" y="2364634"/>
            <a:ext cx="8850163" cy="3691156"/>
            <a:chOff x="0" y="500274"/>
            <a:chExt cx="10515600" cy="38083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5C7956-650A-8DC1-D6BE-8F94369DF26F}"/>
                </a:ext>
              </a:extLst>
            </p:cNvPr>
            <p:cNvSpPr/>
            <p:nvPr/>
          </p:nvSpPr>
          <p:spPr>
            <a:xfrm>
              <a:off x="0" y="500274"/>
              <a:ext cx="10515600" cy="380835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866ED5-8E30-509E-82AE-90FF354FAE16}"/>
                </a:ext>
              </a:extLst>
            </p:cNvPr>
            <p:cNvSpPr txBox="1"/>
            <p:nvPr/>
          </p:nvSpPr>
          <p:spPr>
            <a:xfrm>
              <a:off x="0" y="500274"/>
              <a:ext cx="10515600" cy="38083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6127" tIns="645668" rIns="816127" bIns="220472" numCol="1" spcCol="1270" anchor="t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100" kern="1200" dirty="0"/>
                <a:t>35, 533 randomized men </a:t>
              </a:r>
              <a:r>
                <a:rPr lang="en-US" sz="3100" u="sng" kern="1200" dirty="0"/>
                <a:t>&gt;</a:t>
              </a:r>
              <a:r>
                <a:rPr lang="en-US" sz="3100" kern="1200" dirty="0"/>
                <a:t> 50 with PSA &lt;4</a:t>
              </a:r>
            </a:p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100" kern="1200" dirty="0"/>
                <a:t>Placebo, Vitamin E, </a:t>
              </a:r>
              <a:r>
                <a:rPr lang="en-US" sz="3100" kern="1200" dirty="0" err="1"/>
                <a:t>Selinium</a:t>
              </a:r>
              <a:r>
                <a:rPr lang="en-US" sz="3100" kern="1200" dirty="0"/>
                <a:t>, or Both</a:t>
              </a:r>
            </a:p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100" kern="1200" dirty="0"/>
                <a:t>After 8 years</a:t>
              </a:r>
            </a:p>
            <a:p>
              <a:pPr marL="571500" lvl="2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100" kern="1200" dirty="0"/>
                <a:t>No intervention reduced the incidence of prostate cancer</a:t>
              </a:r>
            </a:p>
            <a:p>
              <a:pPr marL="571500" lvl="2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3100" kern="1200" dirty="0"/>
                <a:t>However, Vitamin E increased the risk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56740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 Prevent Prostate Cancer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5BAA7F-04AE-EAEF-F384-18B2B9BD757A}"/>
              </a:ext>
            </a:extLst>
          </p:cNvPr>
          <p:cNvGrpSpPr/>
          <p:nvPr/>
        </p:nvGrpSpPr>
        <p:grpSpPr>
          <a:xfrm>
            <a:off x="-142736" y="1729307"/>
            <a:ext cx="9149577" cy="1812980"/>
            <a:chOff x="-327749" y="133630"/>
            <a:chExt cx="10843349" cy="21553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CB4B520-7D89-17DC-38F8-1D156B8923B1}"/>
                </a:ext>
              </a:extLst>
            </p:cNvPr>
            <p:cNvSpPr/>
            <p:nvPr/>
          </p:nvSpPr>
          <p:spPr>
            <a:xfrm>
              <a:off x="0" y="523381"/>
              <a:ext cx="10515600" cy="176557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BD26F0-BE31-90AF-BAAB-BFD286280417}"/>
                </a:ext>
              </a:extLst>
            </p:cNvPr>
            <p:cNvSpPr txBox="1"/>
            <p:nvPr/>
          </p:nvSpPr>
          <p:spPr>
            <a:xfrm>
              <a:off x="-327749" y="133630"/>
              <a:ext cx="10515600" cy="17655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6127" tIns="395732" rIns="816127" bIns="135128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Randomized 699 men with negative prostate biopsies, but a high risk of cancer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Selenium or Placebo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After 3 </a:t>
              </a:r>
              <a:r>
                <a:rPr lang="en-US" sz="1900" kern="1200" dirty="0" err="1"/>
                <a:t>yrs</a:t>
              </a:r>
              <a:endParaRPr lang="en-US" sz="1900" kern="1200" dirty="0"/>
            </a:p>
            <a:p>
              <a:pPr marL="342900" lvl="2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No reduction in the incidence of prostate cancer.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8DC8043-2ECD-C402-17D6-9743B7BE46BE}"/>
              </a:ext>
            </a:extLst>
          </p:cNvPr>
          <p:cNvGrpSpPr/>
          <p:nvPr/>
        </p:nvGrpSpPr>
        <p:grpSpPr>
          <a:xfrm>
            <a:off x="413712" y="1585360"/>
            <a:ext cx="6211117" cy="471791"/>
            <a:chOff x="525780" y="242941"/>
            <a:chExt cx="7360920" cy="56088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35FCA0-1ED9-C001-FF34-0A267C42F6C5}"/>
                </a:ext>
              </a:extLst>
            </p:cNvPr>
            <p:cNvSpPr/>
            <p:nvPr/>
          </p:nvSpPr>
          <p:spPr>
            <a:xfrm>
              <a:off x="525780" y="242941"/>
              <a:ext cx="7360920" cy="5608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015E4B88-2F49-64E0-DF76-E346442B196E}"/>
                </a:ext>
              </a:extLst>
            </p:cNvPr>
            <p:cNvSpPr txBox="1"/>
            <p:nvPr/>
          </p:nvSpPr>
          <p:spPr>
            <a:xfrm>
              <a:off x="553160" y="270321"/>
              <a:ext cx="7306160" cy="506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/>
                <a:t>NBT trial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846114B-4640-4BEA-8DF7-6151B6690866}"/>
              </a:ext>
            </a:extLst>
          </p:cNvPr>
          <p:cNvGrpSpPr/>
          <p:nvPr/>
        </p:nvGrpSpPr>
        <p:grpSpPr>
          <a:xfrm>
            <a:off x="-165839" y="4083457"/>
            <a:ext cx="9172680" cy="1278270"/>
            <a:chOff x="-355129" y="2588751"/>
            <a:chExt cx="10870729" cy="15196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1544F0-7E31-FF2F-8642-7259A18F3366}"/>
                </a:ext>
              </a:extLst>
            </p:cNvPr>
            <p:cNvSpPr/>
            <p:nvPr/>
          </p:nvSpPr>
          <p:spPr>
            <a:xfrm>
              <a:off x="0" y="2671996"/>
              <a:ext cx="10515600" cy="14364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1EA41D-020D-042B-FC6E-48A230DCA6F8}"/>
                </a:ext>
              </a:extLst>
            </p:cNvPr>
            <p:cNvSpPr txBox="1"/>
            <p:nvPr/>
          </p:nvSpPr>
          <p:spPr>
            <a:xfrm>
              <a:off x="-355129" y="2588751"/>
              <a:ext cx="10515600" cy="1436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6127" tIns="395732" rIns="816127" bIns="135128" numCol="1" spcCol="1270" anchor="t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9641 randomized men &gt;55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Placebo or Vitamin E</a:t>
              </a:r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900" kern="1200" dirty="0"/>
                <a:t>7 </a:t>
              </a:r>
              <a:r>
                <a:rPr lang="en-US" sz="1900" kern="1200" dirty="0" err="1"/>
                <a:t>yr</a:t>
              </a:r>
              <a:r>
                <a:rPr lang="en-US" sz="1900" kern="1200" dirty="0"/>
                <a:t> follow up: no reduction in the incidence of prostate cancer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2E4B0E0-53F4-241A-885B-EEBC9F2AE1A5}"/>
              </a:ext>
            </a:extLst>
          </p:cNvPr>
          <p:cNvGrpSpPr/>
          <p:nvPr/>
        </p:nvGrpSpPr>
        <p:grpSpPr>
          <a:xfrm>
            <a:off x="436815" y="3917583"/>
            <a:ext cx="6211117" cy="471791"/>
            <a:chOff x="525780" y="2391556"/>
            <a:chExt cx="7360920" cy="56088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9EACB4-C034-5D46-2D26-B0EB6C8039D3}"/>
                </a:ext>
              </a:extLst>
            </p:cNvPr>
            <p:cNvSpPr/>
            <p:nvPr/>
          </p:nvSpPr>
          <p:spPr>
            <a:xfrm>
              <a:off x="525780" y="2391556"/>
              <a:ext cx="7360920" cy="5608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ectangle: Rounded Corners 10">
              <a:extLst>
                <a:ext uri="{FF2B5EF4-FFF2-40B4-BE49-F238E27FC236}">
                  <a16:creationId xmlns:a16="http://schemas.microsoft.com/office/drawing/2014/main" id="{2FE2E700-4D61-994C-E55D-EE1A7A556D86}"/>
                </a:ext>
              </a:extLst>
            </p:cNvPr>
            <p:cNvSpPr txBox="1"/>
            <p:nvPr/>
          </p:nvSpPr>
          <p:spPr>
            <a:xfrm>
              <a:off x="553160" y="2418936"/>
              <a:ext cx="7306160" cy="506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/>
                <a:t>HOPE Trial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7202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0818552-DC0A-BDF4-8813-8417F42C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22225"/>
            <a:ext cx="8667750" cy="125571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 Prevent Prostate Cancer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6CD98136-9B1B-B825-6300-87C3720060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400265"/>
              </p:ext>
            </p:extLst>
          </p:nvPr>
        </p:nvGraphicFramePr>
        <p:xfrm>
          <a:off x="251460" y="1885950"/>
          <a:ext cx="8766810" cy="4291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09552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Tests Are Used For Prostate Cancer Screening?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056826A-EAE9-D59E-8AFA-0053E12C82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280101"/>
              </p:ext>
            </p:extLst>
          </p:nvPr>
        </p:nvGraphicFramePr>
        <p:xfrm>
          <a:off x="274320" y="1794511"/>
          <a:ext cx="8343900" cy="438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31126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8AD0CE-8CA2-3ED7-E6F4-4578ADDA3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56553"/>
            <a:ext cx="7772400" cy="31524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Happens If My PSA Or DRE Is Abnormal?</a:t>
            </a:r>
          </a:p>
        </p:txBody>
      </p:sp>
    </p:spTree>
    <p:extLst>
      <p:ext uri="{BB962C8B-B14F-4D97-AF65-F5344CB8AC3E}">
        <p14:creationId xmlns:p14="http://schemas.microsoft.com/office/powerpoint/2010/main" val="15201534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Prostate Biopsy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990A9-B227-FA21-A198-F6C2A2CD9F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Trans rectal ultrasound guided biopsy</a:t>
            </a:r>
          </a:p>
          <a:p>
            <a:r>
              <a:rPr lang="en-US" dirty="0"/>
              <a:t>Needle samples of the most common sites for prostate cancer</a:t>
            </a:r>
          </a:p>
          <a:p>
            <a:r>
              <a:rPr lang="en-US" dirty="0"/>
              <a:t>Done in the office usually with local anesthesia</a:t>
            </a:r>
          </a:p>
          <a:p>
            <a:r>
              <a:rPr lang="en-US" dirty="0"/>
              <a:t>Can now use MRI to help target the biopsy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83A8CA-4C1D-E5C3-8E9C-D66963B58F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2265790"/>
            <a:ext cx="3886200" cy="3471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09688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25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Biopsy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32115-A4CE-8425-3370-741E7AE64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5897880" cy="4351338"/>
          </a:xfrm>
        </p:spPr>
        <p:txBody>
          <a:bodyPr/>
          <a:lstStyle/>
          <a:p>
            <a:r>
              <a:rPr lang="en-US" dirty="0"/>
              <a:t>Benign prostate</a:t>
            </a:r>
          </a:p>
          <a:p>
            <a:r>
              <a:rPr lang="en-US" dirty="0"/>
              <a:t>Inflamed prostate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r>
              <a:rPr lang="en-US" dirty="0"/>
              <a:t>Cancer: this is given a Gleason grade for aggressiveness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9F6177-8BB9-5A98-327B-D004EF958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31" b="4683"/>
          <a:stretch/>
        </p:blipFill>
        <p:spPr>
          <a:xfrm>
            <a:off x="6526530" y="2128125"/>
            <a:ext cx="2045970" cy="3746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ADBB3A-68F3-0935-C283-BDE1BE62E537}"/>
              </a:ext>
            </a:extLst>
          </p:cNvPr>
          <p:cNvSpPr txBox="1"/>
          <p:nvPr/>
        </p:nvSpPr>
        <p:spPr>
          <a:xfrm>
            <a:off x="6526530" y="5874462"/>
            <a:ext cx="1228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Aggressive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4FB31-9479-82C4-6599-EF6EF46DB84E}"/>
              </a:ext>
            </a:extLst>
          </p:cNvPr>
          <p:cNvSpPr txBox="1"/>
          <p:nvPr/>
        </p:nvSpPr>
        <p:spPr>
          <a:xfrm>
            <a:off x="6526530" y="1481794"/>
            <a:ext cx="117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Aggressive</a:t>
            </a:r>
          </a:p>
        </p:txBody>
      </p:sp>
    </p:spTree>
    <p:extLst>
      <p:ext uri="{BB962C8B-B14F-4D97-AF65-F5344CB8AC3E}">
        <p14:creationId xmlns:p14="http://schemas.microsoft.com/office/powerpoint/2010/main" val="29312123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Prostate Cancer Stages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C18886D-471C-15EF-0FA5-69FD645E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17" y="1698953"/>
            <a:ext cx="8897050" cy="4270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33920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B174-76EA-B94F-91F4-487BD8E7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7" y="22227"/>
            <a:ext cx="8667283" cy="125572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For Confined Prostate Cancer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9BE6E6F1-5F75-B4B0-BA9C-47112EF0FA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256671"/>
              </p:ext>
            </p:extLst>
          </p:nvPr>
        </p:nvGraphicFramePr>
        <p:xfrm>
          <a:off x="228600" y="1588771"/>
          <a:ext cx="8572500" cy="448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8534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gan-Health-10x7-5-PPT-V11.pptx" id="{F288257D-7380-48A9-A118-1B708C71392B}" vid="{6C9E2B2C-BD55-45D0-953C-5F460688DBC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Logan-Health-10x7-5-PPT-V11</Template>
  <TotalTime>492</TotalTime>
  <Words>4602</Words>
  <Application>Microsoft Office PowerPoint</Application>
  <PresentationFormat>On-screen Show (4:3)</PresentationFormat>
  <Paragraphs>708</Paragraphs>
  <Slides>108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5" baseType="lpstr">
      <vt:lpstr>Arial</vt:lpstr>
      <vt:lpstr>Calibri</vt:lpstr>
      <vt:lpstr>Calibri Light</vt:lpstr>
      <vt:lpstr>FrutigerNeueW01-Regular</vt:lpstr>
      <vt:lpstr>Montserrat</vt:lpstr>
      <vt:lpstr>Wingdings</vt:lpstr>
      <vt:lpstr>Office Theme</vt:lpstr>
      <vt:lpstr>PowerPoint Presentation</vt:lpstr>
      <vt:lpstr>Objectives</vt:lpstr>
      <vt:lpstr>PowerPoint Presentation</vt:lpstr>
      <vt:lpstr>Age Related Changes - Men</vt:lpstr>
      <vt:lpstr>Age Related Changes - Women</vt:lpstr>
      <vt:lpstr>What Is Asymptomatic Bacteriuria?</vt:lpstr>
      <vt:lpstr>PowerPoint Presentation</vt:lpstr>
      <vt:lpstr>What Is A UTI?</vt:lpstr>
      <vt:lpstr>Recurrent UTIs</vt:lpstr>
      <vt:lpstr>RUTI?</vt:lpstr>
      <vt:lpstr>Age Related Changes That Lead To UTI</vt:lpstr>
      <vt:lpstr>How To Prevent UTIs?</vt:lpstr>
      <vt:lpstr>Why Is Vaginal Estrogen So Important?</vt:lpstr>
      <vt:lpstr>Vaginal Estrogen</vt:lpstr>
      <vt:lpstr>PowerPoint Presentation</vt:lpstr>
      <vt:lpstr>DHEA Vaginal</vt:lpstr>
      <vt:lpstr>PowerPoint Presentation</vt:lpstr>
      <vt:lpstr>What Is The Prostate?</vt:lpstr>
      <vt:lpstr>What Is BPH?</vt:lpstr>
      <vt:lpstr>What Is BPH?</vt:lpstr>
      <vt:lpstr>What Are LUTS?</vt:lpstr>
      <vt:lpstr>How Are BPH And LUTS Related?</vt:lpstr>
      <vt:lpstr>Current State Of BPH Population</vt:lpstr>
      <vt:lpstr>BPH Treatments</vt:lpstr>
      <vt:lpstr>BPH Treatments</vt:lpstr>
      <vt:lpstr>Benefits And Side Effects Of BPH Medications: Comparison Of Outcomes At 1-2 Years</vt:lpstr>
      <vt:lpstr>Do BPH Drugs Address Bladder Outlet Obstruction (BOO)?</vt:lpstr>
      <vt:lpstr>Untreated BOO: The Case For Early Intervention</vt:lpstr>
      <vt:lpstr>Disobstruction Has Been Shown To Preserve Bladder Health, Yet Only 2% Of Patients Elect Surgery/Procedure6,8,9</vt:lpstr>
      <vt:lpstr>Minimally Invasive Management</vt:lpstr>
      <vt:lpstr>How The UROLIFT® System Works</vt:lpstr>
      <vt:lpstr>UROLIFT® System Treatment Images</vt:lpstr>
      <vt:lpstr>Surgical/Procedural Management</vt:lpstr>
      <vt:lpstr>Surgical/Procedural Management</vt:lpstr>
      <vt:lpstr>What Can You Do To Help Preserve Your Bladder Health?</vt:lpstr>
      <vt:lpstr>PowerPoint Presentation</vt:lpstr>
      <vt:lpstr>What Is Incontinence?</vt:lpstr>
      <vt:lpstr>Facts</vt:lpstr>
      <vt:lpstr>Myths, Legends and Misinformation</vt:lpstr>
      <vt:lpstr>Risk Factors For Both Genders</vt:lpstr>
      <vt:lpstr>Risk Factors: Women</vt:lpstr>
      <vt:lpstr>Risk Factors: Men</vt:lpstr>
      <vt:lpstr>PowerPoint Presentation</vt:lpstr>
      <vt:lpstr>Non-Surgical Treatment Of UI</vt:lpstr>
      <vt:lpstr>How Will I Be Evaluated?</vt:lpstr>
      <vt:lpstr>How Will I Be Evaluated?</vt:lpstr>
      <vt:lpstr>How Will I Be Evaluated?</vt:lpstr>
      <vt:lpstr>More Advanced Ways To Be Evaluated (Complex)</vt:lpstr>
      <vt:lpstr>More Advanced Ways To Be Evaluated (Complex)</vt:lpstr>
      <vt:lpstr>Treatment</vt:lpstr>
      <vt:lpstr>Stress Urinary Incontinence Surgical</vt:lpstr>
      <vt:lpstr>Urethral Bulking</vt:lpstr>
      <vt:lpstr>Urethral Bulking</vt:lpstr>
      <vt:lpstr>Urethral Bulking</vt:lpstr>
      <vt:lpstr>Suburethral Sling</vt:lpstr>
      <vt:lpstr>PowerPoint Presentation</vt:lpstr>
      <vt:lpstr>Male Stress Urinary Incontinence</vt:lpstr>
      <vt:lpstr>Part of the Overactive Bladder Symptom Complex</vt:lpstr>
      <vt:lpstr>PowerPoint Presentation</vt:lpstr>
      <vt:lpstr>Dietary Changes</vt:lpstr>
      <vt:lpstr>Dietary Changes</vt:lpstr>
      <vt:lpstr>Lifestyle Changes</vt:lpstr>
      <vt:lpstr>PowerPoint Presentation</vt:lpstr>
      <vt:lpstr>Medication Therapy</vt:lpstr>
      <vt:lpstr>Types Of Medications</vt:lpstr>
      <vt:lpstr>Other Therapies</vt:lpstr>
      <vt:lpstr>Posterior Tibial Nerve Stimulation</vt:lpstr>
      <vt:lpstr>BOTOX</vt:lpstr>
      <vt:lpstr>BOTOX</vt:lpstr>
      <vt:lpstr>BOTOX</vt:lpstr>
      <vt:lpstr>Interventions</vt:lpstr>
      <vt:lpstr>Interventions</vt:lpstr>
      <vt:lpstr>Interventions</vt:lpstr>
      <vt:lpstr>Erectile Dysfunction (ED)</vt:lpstr>
      <vt:lpstr>What Is Erectile Dysfunction?</vt:lpstr>
      <vt:lpstr>What Causes ED?</vt:lpstr>
      <vt:lpstr>Medications/Drugs That Cause ED</vt:lpstr>
      <vt:lpstr>Chronic Medical Conditions That Cause ED</vt:lpstr>
      <vt:lpstr>Surgical And Traumatic Causes Of ED</vt:lpstr>
      <vt:lpstr>PowerPoint Presentation</vt:lpstr>
      <vt:lpstr>ED Treatments</vt:lpstr>
      <vt:lpstr>Prostate Cancer</vt:lpstr>
      <vt:lpstr>Prostate Cancer Stats</vt:lpstr>
      <vt:lpstr>Risk Factors For Prostate Cancer</vt:lpstr>
      <vt:lpstr>What Are The Symptoms Of Prostate Cancer?</vt:lpstr>
      <vt:lpstr>So…When Do We Screen?</vt:lpstr>
      <vt:lpstr>American Cancer Society</vt:lpstr>
      <vt:lpstr>American Urological Association</vt:lpstr>
      <vt:lpstr>Why Have The Screening Guidelines Changed And Screening Declined?</vt:lpstr>
      <vt:lpstr>US Preventative Service Task Force</vt:lpstr>
      <vt:lpstr>Can I Prevent Prostate Cancer</vt:lpstr>
      <vt:lpstr>Can I Prevent Prostate Cancer</vt:lpstr>
      <vt:lpstr>Can I Prevent Prostate Cancer</vt:lpstr>
      <vt:lpstr>Which Tests Are Used For Prostate Cancer Screening?</vt:lpstr>
      <vt:lpstr>What Happens If My PSA Or DRE Is Abnormal?</vt:lpstr>
      <vt:lpstr>Prostate Biopsy</vt:lpstr>
      <vt:lpstr>Biopsy Results</vt:lpstr>
      <vt:lpstr>Prostate Cancer Stages</vt:lpstr>
      <vt:lpstr>Treatment For Confined Prostate Cancer</vt:lpstr>
      <vt:lpstr>Active Surveillance</vt:lpstr>
      <vt:lpstr>Prostatectomy</vt:lpstr>
      <vt:lpstr>Brachytherapy</vt:lpstr>
      <vt:lpstr>External Beam Radiation</vt:lpstr>
      <vt:lpstr>It’s Important To Have An Informed Discussion With Your Doctor About Screening</vt:lpstr>
      <vt:lpstr>Questions?</vt:lpstr>
      <vt:lpstr>References - RUTI</vt:lpstr>
      <vt:lpstr>References - BPH</vt:lpstr>
      <vt:lpstr>References - Incontinence</vt:lpstr>
    </vt:vector>
  </TitlesOfParts>
  <Company>Logan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Watts</dc:creator>
  <cp:lastModifiedBy>Jennifer Watts</cp:lastModifiedBy>
  <cp:revision>2</cp:revision>
  <cp:lastPrinted>2024-06-04T15:06:43Z</cp:lastPrinted>
  <dcterms:created xsi:type="dcterms:W3CDTF">2024-06-04T14:53:12Z</dcterms:created>
  <dcterms:modified xsi:type="dcterms:W3CDTF">2024-06-04T23:05:33Z</dcterms:modified>
</cp:coreProperties>
</file>